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4" r:id="rId6"/>
    <p:sldMasterId id="2147483729" r:id="rId7"/>
    <p:sldMasterId id="2147483752" r:id="rId8"/>
    <p:sldMasterId id="2147483769" r:id="rId9"/>
    <p:sldMasterId id="2147483781" r:id="rId10"/>
    <p:sldMasterId id="2147483786" r:id="rId11"/>
    <p:sldMasterId id="2147483809" r:id="rId12"/>
  </p:sldMasterIdLst>
  <p:notesMasterIdLst>
    <p:notesMasterId r:id="rId43"/>
  </p:notesMasterIdLst>
  <p:handoutMasterIdLst>
    <p:handoutMasterId r:id="rId44"/>
  </p:handoutMasterIdLst>
  <p:sldIdLst>
    <p:sldId id="256" r:id="rId13"/>
    <p:sldId id="257" r:id="rId14"/>
    <p:sldId id="300" r:id="rId15"/>
    <p:sldId id="301" r:id="rId16"/>
    <p:sldId id="276" r:id="rId17"/>
    <p:sldId id="277" r:id="rId18"/>
    <p:sldId id="278" r:id="rId19"/>
    <p:sldId id="280" r:id="rId20"/>
    <p:sldId id="281" r:id="rId21"/>
    <p:sldId id="302" r:id="rId22"/>
    <p:sldId id="303" r:id="rId23"/>
    <p:sldId id="287" r:id="rId24"/>
    <p:sldId id="311" r:id="rId25"/>
    <p:sldId id="288" r:id="rId26"/>
    <p:sldId id="293" r:id="rId27"/>
    <p:sldId id="304" r:id="rId28"/>
    <p:sldId id="305" r:id="rId29"/>
    <p:sldId id="306" r:id="rId30"/>
    <p:sldId id="307" r:id="rId31"/>
    <p:sldId id="308" r:id="rId32"/>
    <p:sldId id="309" r:id="rId33"/>
    <p:sldId id="310" r:id="rId34"/>
    <p:sldId id="286" r:id="rId35"/>
    <p:sldId id="289" r:id="rId36"/>
    <p:sldId id="290" r:id="rId37"/>
    <p:sldId id="294" r:id="rId38"/>
    <p:sldId id="292" r:id="rId39"/>
    <p:sldId id="266" r:id="rId40"/>
    <p:sldId id="267" r:id="rId41"/>
    <p:sldId id="268" r:id="rId42"/>
  </p:sldIdLst>
  <p:sldSz cx="9144000" cy="6858000" type="screen4x3"/>
  <p:notesSz cx="6858000" cy="9144000"/>
  <p:embeddedFontLst>
    <p:embeddedFont>
      <p:font typeface="Calibri" panose="020F0502020204030204" pitchFamily="34" charset="0"/>
      <p:regular r:id="rId45"/>
      <p:bold r:id="rId46"/>
      <p:italic r:id="rId47"/>
      <p:boldItalic r:id="rId48"/>
    </p:embeddedFont>
    <p:embeddedFont>
      <p:font typeface="ＭＳ Ｐゴシック" panose="020B0600070205080204" pitchFamily="34" charset="-128"/>
      <p:regular r:id="rId49"/>
    </p:embeddedFont>
    <p:embeddedFont>
      <p:font typeface="Georgia" panose="02040502050405020303" pitchFamily="18" charset="0"/>
      <p:regular r:id="rId50"/>
      <p:bold r:id="rId51"/>
      <p:italic r:id="rId52"/>
      <p:boldItalic r:id="rId53"/>
    </p:embeddedFont>
    <p:embeddedFont>
      <p:font typeface="Verdana" panose="020B0604030504040204" pitchFamily="34" charset="0"/>
      <p:regular r:id="rId54"/>
      <p:bold r:id="rId55"/>
      <p:italic r:id="rId56"/>
      <p:boldItalic r:id="rId57"/>
    </p:embeddedFont>
    <p:embeddedFont>
      <p:font typeface="Candara" panose="020E0502030303020204"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76661" autoAdjust="0"/>
  </p:normalViewPr>
  <p:slideViewPr>
    <p:cSldViewPr snapToGrid="0" showGuides="1">
      <p:cViewPr varScale="1">
        <p:scale>
          <a:sx n="57" d="100"/>
          <a:sy n="57" d="100"/>
        </p:scale>
        <p:origin x="1764" y="66"/>
      </p:cViewPr>
      <p:guideLst>
        <p:guide orient="horz" pos="578"/>
        <p:guide orient="horz" pos="761"/>
        <p:guide pos="185"/>
      </p:guideLst>
    </p:cSldViewPr>
  </p:slideViewPr>
  <p:outlineViewPr>
    <p:cViewPr>
      <p:scale>
        <a:sx n="33" d="100"/>
        <a:sy n="33" d="100"/>
      </p:scale>
      <p:origin x="0" y="-3019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font" Target="fonts/font2.fntdata"/><Relationship Id="rId59"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11/26/2018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err="1" smtClean="0">
                <a:latin typeface="Arial" panose="020B0604020202020204" pitchFamily="34" charset="0"/>
                <a:ea typeface="ＭＳ Ｐゴシック" pitchFamily="34" charset="-128"/>
                <a:cs typeface="Arial" panose="020B0604020202020204" pitchFamily="34" charset="0"/>
              </a:rPr>
              <a:t>Microservices</a:t>
            </a:r>
            <a:r>
              <a:rPr lang="en-US" sz="900" b="0" baseline="0" dirty="0" smtClean="0">
                <a:latin typeface="Arial" panose="020B0604020202020204" pitchFamily="34" charset="0"/>
                <a:ea typeface="ＭＳ Ｐゴシック" pitchFamily="34" charset="-128"/>
                <a:cs typeface="Arial" panose="020B0604020202020204" pitchFamily="34" charset="0"/>
              </a:rPr>
              <a:t> Basics</a:t>
            </a:r>
            <a:r>
              <a:rPr lang="en-US" sz="900" b="0" dirty="0" smtClean="0">
                <a:latin typeface="Arial" panose="020B0604020202020204" pitchFamily="34" charset="0"/>
                <a:ea typeface="ＭＳ Ｐゴシック" pitchFamily="34" charset="-128"/>
                <a:cs typeface="Arial" panose="020B0604020202020204" pitchFamily="34" charset="0"/>
              </a:rPr>
              <a:t>                                                                                                                     </a:t>
            </a:r>
            <a:r>
              <a:rPr lang="en-US" sz="900" b="0" dirty="0" err="1" smtClean="0">
                <a:latin typeface="Arial" panose="020B0604020202020204" pitchFamily="34" charset="0"/>
                <a:ea typeface="ＭＳ Ｐゴシック" pitchFamily="34" charset="-128"/>
                <a:cs typeface="Arial" panose="020B0604020202020204" pitchFamily="34" charset="0"/>
              </a:rPr>
              <a:t>Microservices</a:t>
            </a:r>
            <a:r>
              <a:rPr lang="en-US" sz="900" b="0" dirty="0" smtClean="0">
                <a:latin typeface="Arial" panose="020B0604020202020204" pitchFamily="34" charset="0"/>
                <a:ea typeface="ＭＳ Ｐゴシック" pitchFamily="34" charset="-128"/>
                <a:cs typeface="Arial" panose="020B0604020202020204" pitchFamily="34" charset="0"/>
              </a:rPr>
              <a:t> Basics</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83453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933132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Shorter development times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•Reliable and faster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frequent updates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•Decouple the changeable parts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•Security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•Increased uptime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issue resolution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•Highly scalable and better performance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ownership and knowledge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Right technology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distributed teams</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0934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Shorter development times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•Reliable and faster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frequent updates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•Decouple the changeable parts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•Security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•Increased uptime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issue resolution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•Highly scalable and better performance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ownership and knowledge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Right technology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distributed teams</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32919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0000" lnSpcReduction="20000"/>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the continuous delivery and deployment of large, complex applications.</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testability - services are smaller and faster to test</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deployability - services can be deployed independently</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It enables you to organize the development effort around multiple, auto teams. It enables you to organize the development effort around multiple teams. Each (two pizza) team is owns and is responsible for one or more single service. Each team can develop, deploy and scale their services independently of all of the other teams.</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Each microservice is relatively small</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Easier for a developer to understand</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IDE is faster making developers more productive</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application starts faster, which makes developers more productive, and speeds up deployments</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Improved fault isolation. For example, if there is a memory leak in one service then only that service will be affected. The other services will continue to handle requests. In comparison, one misbehaving component of a monolithic architecture can bring down the entire system.</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Eliminates any long-term commitment to a technology stack. When developing a new service you can pick a new technology stack. Similarly, when making major changes to an existing service you can rewrite it using a new technology stack.</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33689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65364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71737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Single focus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Single responsibility</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•SOLID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•Only change for one reason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•Reason represents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 business function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 business domain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•Encapsulation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•OOP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•Easily rewritable code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•Scalability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•Flexibility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•Reliability</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7947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Loose coupling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•Honor contracts and interfaces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Stateless</a:t>
            </a:r>
          </a:p>
          <a:p>
            <a:pPr marL="171450" indent="-171450">
              <a:buFont typeface="Arial" panose="020B0604020202020204" pitchFamily="34" charset="0"/>
              <a:buChar char="•"/>
            </a:pP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changeable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deployable</a:t>
            </a:r>
          </a:p>
          <a:p>
            <a:pPr marL="171450" indent="-171450">
              <a:buFont typeface="Arial" panose="020B0604020202020204" pitchFamily="34" charset="0"/>
              <a:buChar char="•"/>
            </a:pP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Backwards compatible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Concurrent development</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02946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Service represents business function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•Accounts Department( Specific SW code for Accounting</a:t>
            </a:r>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related )</a:t>
            </a:r>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•Postage calculator ( Business functionality)</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Scope of service</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Bounded context from DDD(Domain Driven</a:t>
            </a:r>
            <a:r>
              <a:rPr lang="en-US" sz="1600" b="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Design)</a:t>
            </a:r>
            <a:endPar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Identify boundaries\seams</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Shuffle code if required</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•Group related code into a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•Aim for high cohesion</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Responsive to business change( Based 0n Business change , microservice also change</a:t>
            </a:r>
            <a:r>
              <a:rPr lang="en-US" sz="1600" b="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accordingly)</a:t>
            </a:r>
            <a:endPar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676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What is Service ?</a:t>
            </a:r>
          </a:p>
          <a:p>
            <a:pPr lvl="1"/>
            <a:r>
              <a:rPr lang="en-US" dirty="0" smtClean="0"/>
              <a:t>What is Monolithic Architecture</a:t>
            </a:r>
          </a:p>
          <a:p>
            <a:pPr lvl="1"/>
            <a:r>
              <a:rPr lang="en-US" dirty="0" smtClean="0"/>
              <a:t>Introduction to Microservice </a:t>
            </a:r>
          </a:p>
          <a:p>
            <a:pPr lvl="1"/>
            <a:r>
              <a:rPr lang="en-US" dirty="0" smtClean="0"/>
              <a:t>Emergence of Microservice</a:t>
            </a:r>
          </a:p>
          <a:p>
            <a:pPr lvl="1"/>
            <a:r>
              <a:rPr lang="en-US" dirty="0" smtClean="0"/>
              <a:t>Benefits of Microservice Architecture</a:t>
            </a:r>
          </a:p>
          <a:p>
            <a:pPr lvl="1"/>
            <a:r>
              <a:rPr lang="en-US" dirty="0" smtClean="0"/>
              <a:t>Diff between Microservice and Monolithic</a:t>
            </a:r>
          </a:p>
          <a:p>
            <a:pPr lvl="1"/>
            <a:r>
              <a:rPr lang="en-US" dirty="0" smtClean="0"/>
              <a:t>Challenges in Microservices </a:t>
            </a:r>
          </a:p>
          <a:p>
            <a:endParaRPr lang="en-US" dirty="0" smtClean="0"/>
          </a:p>
          <a:p>
            <a:pPr lvl="1" eaLnBrk="1" hangingPunct="1"/>
            <a:endParaRPr lang="en-US" dirty="0" smtClean="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92500" lnSpcReduction="20000"/>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Embrace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•Another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•Specific connection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•Third-party system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Degrade functionality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Default functionality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Multiple instances</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•Register on startup</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•Deregister on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Types of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•Exceptions\Errors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•Delays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•Unavailability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Network issues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•Delay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•Unavailability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Validate input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•Service to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•Client to service</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13172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System Health</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•Status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•Logs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•Errors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monitoring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logging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•Distributed transactions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•Quick problem solving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•Quick deployment requires feedback</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•Data used for capacity planning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•Data used for scaling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•What's actually used</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•Monitor business data</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80791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85000" lnSpcReduction="20000"/>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reduce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regression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•Time taken on testing integration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•Environment setup for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provide quick feedback</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•Integration feedback on check in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•Continuous Integration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provide quick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•Pipeline to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•Deployment ready status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•Automated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•Reliable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•Continuous Deployment</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•Distributed system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•Multiple instances of services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integration testing too time consuming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deployment time consuming and unreliable</a:t>
            </a:r>
            <a:endParaRPr lang="en-US" sz="160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84913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51026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483608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214429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347706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757391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r>
              <a:rPr lang="en-US" dirty="0" smtClean="0"/>
              <a:t>1.Service</a:t>
            </a:r>
          </a:p>
          <a:p>
            <a:pPr eaLnBrk="1" hangingPunct="1"/>
            <a:r>
              <a:rPr lang="en-US" dirty="0" smtClean="0"/>
              <a:t>2.Monolithic</a:t>
            </a:r>
          </a:p>
          <a:p>
            <a:pPr eaLnBrk="1" hangingPunct="1"/>
            <a:r>
              <a:rPr lang="en-US" dirty="0" smtClean="0"/>
              <a:t>3.True</a:t>
            </a:r>
            <a:endParaRPr lang="en-US" dirty="0" smtClean="0"/>
          </a:p>
        </p:txBody>
      </p:sp>
      <p:sp>
        <p:nvSpPr>
          <p:cNvPr id="4" name="Text Box 4"/>
          <p:cNvSpPr txBox="1">
            <a:spLocks noChangeArrowheads="1"/>
          </p:cNvSpPr>
          <p:nvPr/>
        </p:nvSpPr>
        <p:spPr bwMode="auto">
          <a:xfrm>
            <a:off x="152193" y="1267919"/>
            <a:ext cx="1354874" cy="1477323"/>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Service</a:t>
            </a:r>
            <a:r>
              <a:rPr lang="en-US" sz="1000" dirty="0" smtClean="0">
                <a:latin typeface="Arial" panose="020B0604020202020204" pitchFamily="34" charset="0"/>
                <a:cs typeface="Arial" panose="020B0604020202020204" pitchFamily="34" charset="0"/>
              </a:rPr>
              <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Monolithic service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3: </a:t>
            </a:r>
            <a:r>
              <a:rPr lang="en-US" sz="1000" dirty="0" smtClean="0">
                <a:latin typeface="Arial" panose="020B0604020202020204" pitchFamily="34" charset="0"/>
                <a:cs typeface="Arial" panose="020B0604020202020204" pitchFamily="34" charset="0"/>
              </a:rPr>
              <a:t>True</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81188" y="706438"/>
            <a:ext cx="4848225" cy="3636962"/>
          </a:xfrm>
          <a:ln/>
        </p:spPr>
      </p:sp>
      <p:sp>
        <p:nvSpPr>
          <p:cNvPr id="22533" name="Rectangle 3"/>
          <p:cNvSpPr>
            <a:spLocks noGrp="1" noChangeArrowheads="1"/>
          </p:cNvSpPr>
          <p:nvPr>
            <p:ph type="body" idx="1"/>
          </p:nvPr>
        </p:nvSpPr>
        <p:spPr>
          <a:xfrm>
            <a:off x="1903413" y="4572001"/>
            <a:ext cx="4726299" cy="3964587"/>
          </a:xfrm>
          <a:noFill/>
          <a:ln/>
        </p:spPr>
        <p:txBody>
          <a:bodyPr>
            <a:normAutofit/>
          </a:bodyPr>
          <a:lstStyle/>
          <a:p>
            <a:pPr marL="224303" indent="-224303">
              <a:spcBef>
                <a:spcPct val="40000"/>
              </a:spcBef>
            </a:pPr>
            <a:r>
              <a:rPr lang="en-US" sz="1600" dirty="0" smtClean="0">
                <a:latin typeface="Verdana" panose="020B0604030504040204" pitchFamily="34" charset="0"/>
                <a:ea typeface="Verdana" panose="020B0604030504040204" pitchFamily="34" charset="0"/>
                <a:cs typeface="Verdana" panose="020B0604030504040204" pitchFamily="34" charset="0"/>
              </a:rPr>
              <a:t>Service is a piece of SW which provides the functionalities to the other pieces of SW . It could be</a:t>
            </a:r>
          </a:p>
          <a:p>
            <a:pPr marL="224303" indent="-224303">
              <a:spcBef>
                <a:spcPct val="40000"/>
              </a:spcBef>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CRUD app service</a:t>
            </a:r>
          </a:p>
          <a:p>
            <a:pPr marL="224303" indent="-224303">
              <a:spcBef>
                <a:spcPct val="40000"/>
              </a:spcBef>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Validation service etc.</a:t>
            </a:r>
          </a:p>
          <a:p>
            <a:pPr marL="224303" indent="-224303">
              <a:spcBef>
                <a:spcPct val="40000"/>
              </a:spcBef>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spcBef>
                <a:spcPct val="40000"/>
              </a:spcBef>
              <a:buFont typeface="Wingdings" panose="05000000000000000000" pitchFamily="2" charset="2"/>
              <a:buNone/>
            </a:pPr>
            <a:r>
              <a:rPr lang="en-US" sz="1600" dirty="0" smtClean="0">
                <a:latin typeface="Verdana" panose="020B0604030504040204" pitchFamily="34" charset="0"/>
                <a:ea typeface="Verdana" panose="020B0604030504040204" pitchFamily="34" charset="0"/>
                <a:cs typeface="Verdana" panose="020B0604030504040204" pitchFamily="34" charset="0"/>
              </a:rPr>
              <a:t>Service should be implemented in a SOA where the functionality should be reusable and can communicate to Client application and other services.</a:t>
            </a:r>
          </a:p>
        </p:txBody>
      </p:sp>
      <p:sp>
        <p:nvSpPr>
          <p:cNvPr id="4" name="Text Box 4"/>
          <p:cNvSpPr txBox="1">
            <a:spLocks noChangeArrowheads="1"/>
          </p:cNvSpPr>
          <p:nvPr/>
        </p:nvSpPr>
        <p:spPr bwMode="auto">
          <a:xfrm>
            <a:off x="152193" y="1258550"/>
            <a:ext cx="1321007" cy="707882"/>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Discuss the features of JSP. Explain how a JSP page is processed. </a:t>
            </a:r>
          </a:p>
        </p:txBody>
      </p:sp>
    </p:spTree>
    <p:extLst>
      <p:ext uri="{BB962C8B-B14F-4D97-AF65-F5344CB8AC3E}">
        <p14:creationId xmlns:p14="http://schemas.microsoft.com/office/powerpoint/2010/main" val="1551384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r>
              <a:rPr lang="en-US" dirty="0" smtClean="0"/>
              <a:t>4.Microservice</a:t>
            </a:r>
          </a:p>
          <a:p>
            <a:pPr eaLnBrk="1" hangingPunct="1"/>
            <a:r>
              <a:rPr lang="en-US" dirty="0" smtClean="0"/>
              <a:t>5.All</a:t>
            </a:r>
          </a:p>
          <a:p>
            <a:pPr eaLnBrk="1" hangingPunct="1"/>
            <a:r>
              <a:rPr lang="en-US" smtClean="0"/>
              <a:t>6.Spring</a:t>
            </a:r>
            <a:r>
              <a:rPr lang="en-US" baseline="0" smtClean="0"/>
              <a:t> boot</a:t>
            </a:r>
            <a:endParaRPr lang="en-US" dirty="0" smtClean="0"/>
          </a:p>
        </p:txBody>
      </p:sp>
      <p:sp>
        <p:nvSpPr>
          <p:cNvPr id="4" name="Text Box 5"/>
          <p:cNvSpPr txBox="1">
            <a:spLocks noChangeArrowheads="1"/>
          </p:cNvSpPr>
          <p:nvPr/>
        </p:nvSpPr>
        <p:spPr bwMode="auto">
          <a:xfrm>
            <a:off x="272509" y="1234487"/>
            <a:ext cx="1321007" cy="2092877"/>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smtClean="0">
                <a:latin typeface="Arial" panose="020B0604020202020204" pitchFamily="34" charset="0"/>
                <a:cs typeface="Arial" panose="020B0604020202020204" pitchFamily="34" charset="0"/>
              </a:rPr>
              <a:t>Microservice</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a:t>
            </a:r>
            <a:r>
              <a:rPr lang="en-US" sz="1000" b="1" dirty="0">
                <a:latin typeface="Arial" panose="020B0604020202020204" pitchFamily="34" charset="0"/>
                <a:cs typeface="Arial" panose="020B0604020202020204" pitchFamily="34" charset="0"/>
              </a:rPr>
              <a:t>5</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All of the above</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6: </a:t>
            </a:r>
            <a:r>
              <a:rPr lang="en-US" sz="1000" dirty="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81188" y="706438"/>
            <a:ext cx="4848225" cy="3636962"/>
          </a:xfrm>
          <a:ln/>
        </p:spPr>
      </p:sp>
      <p:sp>
        <p:nvSpPr>
          <p:cNvPr id="2253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224303" indent="-224303">
              <a:spcBef>
                <a:spcPct val="40000"/>
              </a:spcBef>
            </a:pPr>
            <a:r>
              <a:rPr lang="en-US" sz="1600" dirty="0" smtClean="0">
                <a:latin typeface="Verdana" panose="020B0604030504040204" pitchFamily="34" charset="0"/>
                <a:ea typeface="Verdana" panose="020B0604030504040204" pitchFamily="34" charset="0"/>
                <a:cs typeface="Verdana" panose="020B0604030504040204" pitchFamily="34" charset="0"/>
              </a:rPr>
              <a:t>In a distributed application , SOA implemented Service can be distributed among multiple</a:t>
            </a:r>
            <a:r>
              <a:rPr lang="en-US" sz="1600" baseline="0" dirty="0" smtClean="0">
                <a:latin typeface="Verdana" panose="020B0604030504040204" pitchFamily="34" charset="0"/>
                <a:ea typeface="Verdana" panose="020B0604030504040204" pitchFamily="34" charset="0"/>
                <a:cs typeface="Verdana" panose="020B0604030504040204" pitchFamily="34" charset="0"/>
              </a:rPr>
              <a:t> server with proper scalability and </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Can be reuse by any type of application .</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When the traffic come for service , then the Load balancer can redirect the traffic to the different server instance where the service is running</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We can have multiple instance of the service will be running on Different web server.</a:t>
            </a:r>
          </a:p>
          <a:p>
            <a:pPr marL="224303" indent="-224303">
              <a:spcBef>
                <a:spcPct val="40000"/>
              </a:spcBef>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The few important characteristics of services are</a:t>
            </a:r>
          </a:p>
          <a:p>
            <a:pPr marL="228600" indent="-228600">
              <a:spcBef>
                <a:spcPct val="40000"/>
              </a:spcBef>
              <a:buFont typeface="Wingdings" panose="05000000000000000000" pitchFamily="2" charset="2"/>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It is stateless : - Request come for a single service instance doesn’t require to remember the previous request.</a:t>
            </a:r>
          </a:p>
          <a:p>
            <a:pPr marL="228600" indent="-228600">
              <a:spcBef>
                <a:spcPct val="40000"/>
              </a:spcBef>
              <a:buFont typeface="Wingdings" panose="05000000000000000000" pitchFamily="2" charset="2"/>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It provides a common interface to all type of application where the functionality is declared and encapsulate the implementation from client</a:t>
            </a:r>
          </a:p>
          <a:p>
            <a:pPr marL="224303" indent="-224303">
              <a:spcBef>
                <a:spcPct val="40000"/>
              </a:spcBef>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When the demand increases , we can increase the number of instances of the service</a:t>
            </a:r>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4" name="Text Box 4"/>
          <p:cNvSpPr txBox="1">
            <a:spLocks noChangeArrowheads="1"/>
          </p:cNvSpPr>
          <p:nvPr/>
        </p:nvSpPr>
        <p:spPr bwMode="auto">
          <a:xfrm>
            <a:off x="152193" y="1258550"/>
            <a:ext cx="1321007" cy="707882"/>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Discuss the features of JSP. Explain how a JSP page is processed. </a:t>
            </a:r>
          </a:p>
        </p:txBody>
      </p:sp>
    </p:spTree>
    <p:extLst>
      <p:ext uri="{BB962C8B-B14F-4D97-AF65-F5344CB8AC3E}">
        <p14:creationId xmlns:p14="http://schemas.microsoft.com/office/powerpoint/2010/main" val="10340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15680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dirty="0" smtClean="0">
                <a:latin typeface="Verdana" panose="020B0604030504040204" pitchFamily="34" charset="0"/>
                <a:ea typeface="Verdana" panose="020B0604030504040204" pitchFamily="34" charset="0"/>
                <a:cs typeface="Verdana" panose="020B0604030504040204" pitchFamily="34" charset="0"/>
              </a:rPr>
              <a:t>It is good for small Application where the below three itility can be easily maintained.  </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Maintainability </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Testability</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Deployibility</a:t>
            </a:r>
          </a:p>
          <a:p>
            <a:r>
              <a:rPr lang="en-US" sz="1600" dirty="0" smtClean="0">
                <a:latin typeface="Verdana" panose="020B0604030504040204" pitchFamily="34" charset="0"/>
                <a:ea typeface="Verdana" panose="020B0604030504040204" pitchFamily="34" charset="0"/>
                <a:cs typeface="Verdana" panose="020B0604030504040204" pitchFamily="34" charset="0"/>
              </a:rPr>
              <a:t>Monolithic software is designed </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to be self-contained; components of the </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Program which are interconnected and</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interdependent rather than loosely coupled.</a:t>
            </a:r>
          </a:p>
          <a:p>
            <a:pPr marL="174625" lvl="1"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7684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186919" indent="-186919"/>
            <a:r>
              <a:rPr lang="en-US" sz="1600" dirty="0" smtClean="0">
                <a:latin typeface="Verdana" panose="020B0604030504040204" pitchFamily="34" charset="0"/>
                <a:ea typeface="Verdana" panose="020B0604030504040204" pitchFamily="34" charset="0"/>
                <a:cs typeface="Verdana" panose="020B0604030504040204" pitchFamily="34" charset="0"/>
              </a:rPr>
              <a:t>A successful application always try to grow where the Monolithic architecture faced the </a:t>
            </a:r>
            <a:r>
              <a:rPr lang="en-US" sz="1600" dirty="0" smtClean="0">
                <a:latin typeface="Verdana" panose="020B0604030504040204" pitchFamily="34" charset="0"/>
                <a:ea typeface="Verdana" panose="020B0604030504040204" pitchFamily="34" charset="0"/>
                <a:cs typeface="Verdana" panose="020B0604030504040204" pitchFamily="34" charset="0"/>
              </a:rPr>
              <a:t>problem2</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r>
              <a:rPr lang="en-US" sz="1600" dirty="0" smtClean="0">
                <a:latin typeface="Verdana" panose="020B0604030504040204" pitchFamily="34" charset="0"/>
                <a:ea typeface="Verdana" panose="020B0604030504040204" pitchFamily="34" charset="0"/>
                <a:cs typeface="Verdana" panose="020B0604030504040204" pitchFamily="34" charset="0"/>
              </a:rPr>
              <a:t>Monolithic Architecture is </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A typical enterprise</a:t>
            </a:r>
            <a:r>
              <a:rPr lang="en-US" sz="1600" baseline="0" dirty="0" smtClean="0">
                <a:latin typeface="Verdana" panose="020B0604030504040204" pitchFamily="34" charset="0"/>
                <a:ea typeface="Verdana" panose="020B0604030504040204" pitchFamily="34" charset="0"/>
                <a:cs typeface="Verdana" panose="020B0604030504040204" pitchFamily="34" charset="0"/>
              </a:rPr>
              <a:t> application</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No restriction on Size</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Large codebase</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Longer development times</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Inaccessible features</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Fixed technology stack</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High level of coupling between Modules and services</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Failure could effect whole system</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Single service on server</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Minor change could result in complete rebuild</a:t>
            </a: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1600" dirty="0" smtClean="0">
                <a:latin typeface="Verdana" panose="020B0604030504040204" pitchFamily="34" charset="0"/>
                <a:ea typeface="Verdana" panose="020B0604030504040204" pitchFamily="34" charset="0"/>
                <a:cs typeface="Verdana" panose="020B0604030504040204" pitchFamily="34" charset="0"/>
              </a:rPr>
              <a:t>Challenges started where the application became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bigger in size .</a:t>
            </a:r>
          </a:p>
          <a:p>
            <a:r>
              <a:rPr lang="en-US" sz="1600" dirty="0" smtClean="0">
                <a:latin typeface="Verdana" panose="020B0604030504040204" pitchFamily="34" charset="0"/>
                <a:ea typeface="Verdana" panose="020B0604030504040204" pitchFamily="34" charset="0"/>
                <a:cs typeface="Verdana" panose="020B0604030504040204" pitchFamily="34" charset="0"/>
              </a:rPr>
              <a:t>Agile development and deployment  became very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difficult or may be impossible.</a:t>
            </a:r>
            <a:br>
              <a:rPr lang="en-US" sz="1600" dirty="0" smtClean="0">
                <a:latin typeface="Verdana" panose="020B0604030504040204" pitchFamily="34" charset="0"/>
                <a:ea typeface="Verdana" panose="020B0604030504040204" pitchFamily="34" charset="0"/>
                <a:cs typeface="Verdana" panose="020B0604030504040204" pitchFamily="34" charset="0"/>
              </a:rPr>
            </a:br>
            <a:endParaRPr lang="en-US" sz="1600" dirty="0" smtClean="0">
              <a:latin typeface="Verdana" panose="020B0604030504040204" pitchFamily="34" charset="0"/>
              <a:ea typeface="Verdana" panose="020B0604030504040204" pitchFamily="34" charset="0"/>
              <a:cs typeface="Verdana" panose="020B0604030504040204" pitchFamily="34" charset="0"/>
            </a:endParaRPr>
          </a:p>
          <a:p>
            <a:r>
              <a:rPr lang="en-US" sz="1600" dirty="0" smtClean="0">
                <a:latin typeface="Verdana" panose="020B0604030504040204" pitchFamily="34" charset="0"/>
                <a:ea typeface="Verdana" panose="020B0604030504040204" pitchFamily="34" charset="0"/>
                <a:cs typeface="Verdana" panose="020B0604030504040204" pitchFamily="34" charset="0"/>
              </a:rPr>
              <a:t> In a tightly-coupled architecture, each component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and its associated components must be present in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order for code to be executed or compiled.</a:t>
            </a:r>
          </a:p>
          <a:p>
            <a:r>
              <a:rPr lang="en-US" sz="1600" dirty="0" smtClean="0">
                <a:latin typeface="Verdana" panose="020B0604030504040204" pitchFamily="34" charset="0"/>
                <a:ea typeface="Verdana" panose="020B0604030504040204" pitchFamily="34" charset="0"/>
                <a:cs typeface="Verdana" panose="020B0604030504040204" pitchFamily="34" charset="0"/>
              </a:rPr>
              <a:t>if any program component must be updated, the whole application has to be rewritten</a:t>
            </a: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75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SOA done well</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•Knowing how to size a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•Traditional SOA resulted in monolithic services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Micro sized services provide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•Efficiently scalable applications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•Flexible applications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•High performance applications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Application(s) powered by multiple services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Small service with a single focus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Lightweight communication mechanism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•Both client to service and service to service</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Technology agnostic API</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 data storage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changeable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deployable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Distributed transactions</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tooling for management</a:t>
            </a:r>
          </a:p>
          <a:p>
            <a:pPr marL="186919" indent="-186919">
              <a:buFont typeface="Wingdings" panose="05000000000000000000" pitchFamily="2" charset="2"/>
              <a:buChar char="Ø"/>
            </a:pPr>
            <a:endParaRPr lang="en-US" sz="1600" b="1"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47938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lnSpcReduction="10000"/>
          </a:bodyPr>
          <a:lstStyle/>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Service is a independently Deployable component and certainly implementing some business rules.</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Each service should have its own database which is very</a:t>
            </a:r>
            <a:r>
              <a:rPr lang="en-US" sz="1600" baseline="0" dirty="0" smtClean="0">
                <a:latin typeface="Verdana" panose="020B0604030504040204" pitchFamily="34" charset="0"/>
                <a:ea typeface="Verdana" panose="020B0604030504040204" pitchFamily="34" charset="0"/>
                <a:cs typeface="Verdana" panose="020B0604030504040204" pitchFamily="34" charset="0"/>
              </a:rPr>
              <a:t> important from loos coupling point of view.</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Microservices</a:t>
            </a:r>
            <a:r>
              <a:rPr lang="en-US" sz="1600" baseline="0" dirty="0" smtClean="0">
                <a:latin typeface="Verdana" panose="020B0604030504040204" pitchFamily="34" charset="0"/>
                <a:ea typeface="Verdana" panose="020B0604030504040204" pitchFamily="34" charset="0"/>
                <a:cs typeface="Verdana" panose="020B0604030504040204" pitchFamily="34" charset="0"/>
              </a:rPr>
              <a:t> are as per the Business requirement .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One can design small Micro business services independently .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All Microservices are loosely coupled So changes in one will not effect the other Service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In Implementation view we can have multiple service component .war files.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90003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tags" Target="../tags/tag4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5.xml"/><Relationship Id="rId1" Type="http://schemas.openxmlformats.org/officeDocument/2006/relationships/tags" Target="../tags/tag5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6.xml"/><Relationship Id="rId1" Type="http://schemas.openxmlformats.org/officeDocument/2006/relationships/tags" Target="../tags/tag56.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6.xml"/><Relationship Id="rId4" Type="http://schemas.openxmlformats.org/officeDocument/2006/relationships/tags" Target="../tags/tag5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6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6.xml"/><Relationship Id="rId1" Type="http://schemas.openxmlformats.org/officeDocument/2006/relationships/tags" Target="../tags/tag6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4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8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425283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22742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97598624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42254184"/>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9664677"/>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68116301"/>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807001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02981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93945488"/>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5078670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1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845128"/>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88956955"/>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51604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53179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94571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11943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179957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558401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19125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11972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3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607673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645401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0618289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7037910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515459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2616315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7180918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22979399"/>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612372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6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8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517229242"/>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67977240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6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365429304"/>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95404934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055555477"/>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306014640"/>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00195357"/>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50316490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5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8135322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4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9332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59154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70938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7044976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85893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258366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844392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888064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52694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9747689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59004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0375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83761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86184675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763899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94459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353973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3875452"/>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862599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0192071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85927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8970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52131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7810619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18277"/>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3467417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0196402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06276518"/>
      </p:ext>
    </p:extLst>
  </p:cSld>
  <p:clrMapOvr>
    <a:masterClrMapping/>
  </p:clrMapOvr>
  <p:timing>
    <p:tnLst>
      <p:par>
        <p:cT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9829924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7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6464391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5957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510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11029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62864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807833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4813563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585497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487459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108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103666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9309020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47280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2928150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762311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0405131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488057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1918230"/>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18568557"/>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5964968"/>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056832780"/>
      </p:ext>
    </p:extLst>
  </p:cSld>
  <p:clrMapOvr>
    <a:masterClrMapping/>
  </p:clrMapOvr>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912384277"/>
      </p:ext>
    </p:extLst>
  </p:cSld>
  <p:clrMapOvr>
    <a:masterClrMapping/>
  </p:clrMapOvr>
  <p:hf sldNum="0"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68376532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18930647"/>
      </p:ext>
    </p:extLst>
  </p:cSld>
  <p:clrMapOvr>
    <a:masterClrMapping/>
  </p:clrMapOvr>
  <p:hf sldNum="0"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332164548"/>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08033018"/>
      </p:ext>
    </p:extLst>
  </p:cSld>
  <p:clrMapOvr>
    <a:masterClrMapping/>
  </p:clrMapOvr>
  <p:timing>
    <p:tnLst>
      <p:par>
        <p:cTn id="1" dur="indefinite" restart="never" nodeType="tmRoot"/>
      </p:par>
    </p:tnLst>
  </p:timing>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537813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30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28135024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378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39915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017621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2425919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66273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473455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80240462"/>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381691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062025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69330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873267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80754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548604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852062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491498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theme" Target="../theme/theme4.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1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4.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6.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9.xml"/><Relationship Id="rId7" Type="http://schemas.openxmlformats.org/officeDocument/2006/relationships/image" Target="../media/image4.sv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image" Target="../media/image10.png"/><Relationship Id="rId5" Type="http://schemas.openxmlformats.org/officeDocument/2006/relationships/theme" Target="../theme/theme7.xml"/><Relationship Id="rId4"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image" Target="../media/image4.svg"/><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image" Target="../media/image10.png"/><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image" Target="../media/image10.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heme" Target="../theme/theme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image" Target="../media/image4.sv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16"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3945131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7245749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9">
            <a:extLst>
              <a:ext uri="{96DAC541-7B7A-43D3-8B79-37D633B846F1}">
                <asvg:svgBlip xmlns="" xmlns:asvg="http://schemas.microsoft.com/office/drawing/2016/SVG/main" r:embed="rId30"/>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23111898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826" r:id="rId23"/>
    <p:sldLayoutId id="2147483827" r:id="rId24"/>
    <p:sldLayoutId id="2147483828" r:id="rId25"/>
    <p:sldLayoutId id="2147483829" r:id="rId26"/>
    <p:sldLayoutId id="2147483830" r:id="rId27"/>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43481179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59829109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544485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4088793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86405998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57.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3068961"/>
            <a:ext cx="4562342" cy="720725"/>
          </a:xfrm>
        </p:spPr>
        <p:txBody>
          <a:bodyPr>
            <a:normAutofit fontScale="90000"/>
          </a:bodyPr>
          <a:lstStyle/>
          <a:p>
            <a:r>
              <a:rPr lang="en-US" sz="4400" dirty="0" smtClean="0">
                <a:latin typeface="Candara" panose="020E0502030303020204" pitchFamily="34" charset="0"/>
              </a:rPr>
              <a:t>Microservices </a:t>
            </a:r>
            <a:r>
              <a:rPr lang="en-US" sz="4400" dirty="0">
                <a:latin typeface="Candara" panose="020E0502030303020204" pitchFamily="34" charset="0"/>
              </a:rPr>
              <a:t>Basic</a:t>
            </a:r>
            <a:r>
              <a:rPr lang="en-US" sz="2000" dirty="0">
                <a:solidFill>
                  <a:srgbClr val="000000"/>
                </a:solidFill>
                <a:latin typeface="Candara" panose="020E0502030303020204" pitchFamily="34" charset="0"/>
                <a:ea typeface="ＭＳ Ｐゴシック" pitchFamily="34" charset="-128"/>
              </a:rPr>
              <a:t/>
            </a:r>
            <a:br>
              <a:rPr lang="en-US" sz="2000" dirty="0">
                <a:solidFill>
                  <a:srgbClr val="000000"/>
                </a:solidFill>
                <a:latin typeface="Candara" panose="020E0502030303020204" pitchFamily="34" charset="0"/>
                <a:ea typeface="ＭＳ Ｐゴシック" pitchFamily="34" charset="-128"/>
              </a:rPr>
            </a:br>
            <a:endParaRPr lang="en-US" b="0" dirty="0">
              <a:solidFill>
                <a:srgbClr val="000000"/>
              </a:solidFill>
              <a:latin typeface="Candara" panose="020E0502030303020204" pitchFamily="34" charset="0"/>
              <a:ea typeface="ＭＳ Ｐゴシック" pitchFamily="34" charset="-128"/>
            </a:endParaRPr>
          </a:p>
        </p:txBody>
      </p:sp>
      <p:sp>
        <p:nvSpPr>
          <p:cNvPr id="12" name="Subtitle 11"/>
          <p:cNvSpPr>
            <a:spLocks noGrp="1"/>
          </p:cNvSpPr>
          <p:nvPr>
            <p:ph type="subTitle" idx="1"/>
          </p:nvPr>
        </p:nvSpPr>
        <p:spPr>
          <a:xfrm>
            <a:off x="305991" y="4267200"/>
            <a:ext cx="5510915" cy="1532467"/>
          </a:xfrm>
        </p:spPr>
        <p:txBody>
          <a:bodyPr>
            <a:noAutofit/>
          </a:bodyPr>
          <a:lstStyle/>
          <a:p>
            <a:endParaRPr lang="en-US" sz="2400" dirty="0" smtClean="0">
              <a:solidFill>
                <a:srgbClr val="000000"/>
              </a:solidFill>
              <a:latin typeface="+mj-lt"/>
              <a:ea typeface="ＭＳ Ｐゴシック" pitchFamily="34" charset="-128"/>
              <a:cs typeface="+mj-cs"/>
            </a:endParaRPr>
          </a:p>
          <a:p>
            <a:endParaRPr lang="en-US" sz="2400" dirty="0">
              <a:solidFill>
                <a:srgbClr val="000000"/>
              </a:solidFill>
              <a:latin typeface="+mj-lt"/>
              <a:ea typeface="ＭＳ Ｐゴシック" pitchFamily="34" charset="-128"/>
              <a:cs typeface="+mj-cs"/>
            </a:endParaRPr>
          </a:p>
          <a:p>
            <a:endParaRPr lang="en-US" sz="2400" dirty="0" smtClean="0">
              <a:solidFill>
                <a:srgbClr val="000000"/>
              </a:solidFill>
              <a:latin typeface="+mj-lt"/>
              <a:ea typeface="ＭＳ Ｐゴシック" pitchFamily="34" charset="-128"/>
              <a:cs typeface="+mj-cs"/>
            </a:endParaRPr>
          </a:p>
          <a:p>
            <a:endParaRPr lang="en-US" sz="2400" dirty="0">
              <a:solidFill>
                <a:srgbClr val="000000"/>
              </a:solidFill>
              <a:latin typeface="+mj-lt"/>
              <a:ea typeface="ＭＳ Ｐゴシック" pitchFamily="34" charset="-128"/>
              <a:cs typeface="+mj-cs"/>
            </a:endParaRPr>
          </a:p>
          <a:p>
            <a:endParaRPr lang="en-US" sz="2400" dirty="0" smtClean="0">
              <a:solidFill>
                <a:srgbClr val="000000"/>
              </a:solidFill>
              <a:latin typeface="+mj-lt"/>
              <a:ea typeface="ＭＳ Ｐゴシック" pitchFamily="34" charset="-128"/>
              <a:cs typeface="+mj-cs"/>
            </a:endParaRPr>
          </a:p>
          <a:p>
            <a:endParaRPr lang="en-US" sz="2400" dirty="0">
              <a:solidFill>
                <a:srgbClr val="000000"/>
              </a:solidFill>
              <a:latin typeface="+mj-lt"/>
              <a:ea typeface="ＭＳ Ｐゴシック" pitchFamily="34" charset="-128"/>
              <a:cs typeface="+mj-cs"/>
            </a:endParaRPr>
          </a:p>
          <a:p>
            <a:endParaRPr lang="en-US" sz="2400" dirty="0" smtClean="0">
              <a:solidFill>
                <a:srgbClr val="000000"/>
              </a:solidFill>
              <a:latin typeface="+mj-lt"/>
              <a:ea typeface="ＭＳ Ｐゴシック" pitchFamily="34" charset="-128"/>
              <a:cs typeface="+mj-cs"/>
            </a:endParaRPr>
          </a:p>
          <a:p>
            <a:endParaRPr lang="en-US" sz="2400" dirty="0">
              <a:solidFill>
                <a:srgbClr val="000000"/>
              </a:solidFill>
              <a:latin typeface="+mj-lt"/>
              <a:ea typeface="ＭＳ Ｐゴシック" pitchFamily="34" charset="-128"/>
              <a:cs typeface="+mj-cs"/>
            </a:endParaRPr>
          </a:p>
          <a:p>
            <a:r>
              <a:rPr lang="en-US" sz="2000" dirty="0" smtClean="0">
                <a:solidFill>
                  <a:srgbClr val="000000"/>
                </a:solidFill>
                <a:latin typeface="Candara" panose="020E0502030303020204" pitchFamily="34" charset="0"/>
                <a:ea typeface="ＭＳ Ｐゴシック" pitchFamily="34" charset="-128"/>
                <a:cs typeface="+mj-cs"/>
              </a:rPr>
              <a:t>Lesson 01 :  Microservices Basics</a:t>
            </a:r>
            <a:endParaRPr lang="en-US" sz="2000" dirty="0">
              <a:solidFill>
                <a:srgbClr val="000000"/>
              </a:solidFill>
              <a:latin typeface="Candara" panose="020E0502030303020204" pitchFamily="34" charset="0"/>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1.4: Emergence of Microservice</a:t>
            </a:r>
            <a:r>
              <a:rPr lang="en-US" sz="2000" dirty="0"/>
              <a:t/>
            </a:r>
            <a:br>
              <a:rPr lang="en-US" sz="2000" dirty="0"/>
            </a:br>
            <a:r>
              <a:rPr lang="en-US" sz="2000" dirty="0" smtClean="0"/>
              <a:t>Emergence Of Microservices </a:t>
            </a:r>
            <a:endParaRPr lang="en-US" sz="2000" dirty="0"/>
          </a:p>
        </p:txBody>
      </p:sp>
      <p:sp>
        <p:nvSpPr>
          <p:cNvPr id="3" name="Content Placeholder 2"/>
          <p:cNvSpPr>
            <a:spLocks noGrp="1"/>
          </p:cNvSpPr>
          <p:nvPr>
            <p:ph idx="1"/>
          </p:nvPr>
        </p:nvSpPr>
        <p:spPr/>
        <p:txBody>
          <a:bodyPr>
            <a:normAutofit/>
          </a:bodyPr>
          <a:lstStyle/>
          <a:p>
            <a:r>
              <a:rPr lang="en-US" sz="1600" dirty="0"/>
              <a:t>• </a:t>
            </a:r>
            <a:r>
              <a:rPr lang="en-US" sz="1600" dirty="0" smtClean="0"/>
              <a:t>Need </a:t>
            </a:r>
            <a:r>
              <a:rPr lang="en-US" sz="1600" dirty="0"/>
              <a:t>to respond to change </a:t>
            </a:r>
            <a:r>
              <a:rPr lang="en-US" sz="1600" dirty="0" smtClean="0"/>
              <a:t>quickly</a:t>
            </a:r>
          </a:p>
          <a:p>
            <a:endParaRPr lang="en-US" sz="1600" dirty="0"/>
          </a:p>
          <a:p>
            <a:r>
              <a:rPr lang="en-US" sz="1600" dirty="0"/>
              <a:t>•Need for </a:t>
            </a:r>
            <a:r>
              <a:rPr lang="en-US" sz="1600" dirty="0" smtClean="0"/>
              <a:t>reliability</a:t>
            </a:r>
          </a:p>
          <a:p>
            <a:endParaRPr lang="en-US" sz="1600" dirty="0"/>
          </a:p>
          <a:p>
            <a:r>
              <a:rPr lang="en-US" sz="1600" dirty="0"/>
              <a:t>•Business domain-driven </a:t>
            </a:r>
            <a:r>
              <a:rPr lang="en-US" sz="1600" dirty="0" smtClean="0"/>
              <a:t>design</a:t>
            </a:r>
          </a:p>
          <a:p>
            <a:endParaRPr lang="en-US" sz="1600" dirty="0"/>
          </a:p>
          <a:p>
            <a:r>
              <a:rPr lang="en-US" sz="1600" dirty="0"/>
              <a:t>•Automated test </a:t>
            </a:r>
            <a:r>
              <a:rPr lang="en-US" sz="1600" dirty="0" smtClean="0"/>
              <a:t>tools</a:t>
            </a:r>
          </a:p>
          <a:p>
            <a:endParaRPr lang="en-US" sz="1600" dirty="0"/>
          </a:p>
          <a:p>
            <a:r>
              <a:rPr lang="en-US" sz="1600" dirty="0"/>
              <a:t>•Release and deployment </a:t>
            </a:r>
            <a:r>
              <a:rPr lang="en-US" sz="1600" dirty="0" smtClean="0"/>
              <a:t>tools</a:t>
            </a:r>
          </a:p>
          <a:p>
            <a:endParaRPr lang="en-US" sz="1600" dirty="0"/>
          </a:p>
          <a:p>
            <a:endParaRPr lang="en-US" sz="1600" dirty="0"/>
          </a:p>
        </p:txBody>
      </p:sp>
      <p:pic>
        <p:nvPicPr>
          <p:cNvPr id="6" name="Picture 5"/>
          <p:cNvPicPr>
            <a:picLocks noChangeAspect="1"/>
          </p:cNvPicPr>
          <p:nvPr/>
        </p:nvPicPr>
        <p:blipFill>
          <a:blip r:embed="rId3"/>
          <a:stretch>
            <a:fillRect/>
          </a:stretch>
        </p:blipFill>
        <p:spPr>
          <a:xfrm>
            <a:off x="4396041" y="1374100"/>
            <a:ext cx="4747959" cy="4553163"/>
          </a:xfrm>
          <a:prstGeom prst="rect">
            <a:avLst/>
          </a:prstGeom>
        </p:spPr>
      </p:pic>
    </p:spTree>
    <p:extLst>
      <p:ext uri="{BB962C8B-B14F-4D97-AF65-F5344CB8AC3E}">
        <p14:creationId xmlns:p14="http://schemas.microsoft.com/office/powerpoint/2010/main" val="2292034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1.4: Emergence of Microservice</a:t>
            </a:r>
            <a:br>
              <a:rPr lang="en-US" sz="2000" dirty="0"/>
            </a:br>
            <a:r>
              <a:rPr lang="en-US" sz="2000" dirty="0" smtClean="0"/>
              <a:t>Emergence Of Microservices </a:t>
            </a:r>
            <a:endParaRPr lang="en-US" sz="2000" dirty="0"/>
          </a:p>
        </p:txBody>
      </p:sp>
      <p:sp>
        <p:nvSpPr>
          <p:cNvPr id="3" name="Content Placeholder 2"/>
          <p:cNvSpPr>
            <a:spLocks noGrp="1"/>
          </p:cNvSpPr>
          <p:nvPr>
            <p:ph idx="1"/>
          </p:nvPr>
        </p:nvSpPr>
        <p:spPr/>
        <p:txBody>
          <a:bodyPr>
            <a:normAutofit/>
          </a:bodyPr>
          <a:lstStyle/>
          <a:p>
            <a:endParaRPr lang="en-US" sz="1600" dirty="0"/>
          </a:p>
          <a:p>
            <a:r>
              <a:rPr lang="en-US" sz="1600" dirty="0"/>
              <a:t>•On-demand hosting </a:t>
            </a:r>
            <a:r>
              <a:rPr lang="en-US" sz="1600" dirty="0" smtClean="0"/>
              <a:t>technology </a:t>
            </a:r>
          </a:p>
          <a:p>
            <a:endParaRPr lang="en-US" sz="1600" dirty="0"/>
          </a:p>
          <a:p>
            <a:r>
              <a:rPr lang="en-US" sz="1600" dirty="0"/>
              <a:t>•On-line cloud </a:t>
            </a:r>
            <a:r>
              <a:rPr lang="en-US" sz="1600" dirty="0" smtClean="0"/>
              <a:t>services</a:t>
            </a:r>
          </a:p>
          <a:p>
            <a:endParaRPr lang="en-US" sz="1600" dirty="0"/>
          </a:p>
          <a:p>
            <a:r>
              <a:rPr lang="en-US" sz="1600" dirty="0"/>
              <a:t>•Need to embrace new </a:t>
            </a:r>
            <a:r>
              <a:rPr lang="en-US" sz="1600" dirty="0" smtClean="0"/>
              <a:t>technology</a:t>
            </a:r>
          </a:p>
          <a:p>
            <a:endParaRPr lang="en-US" sz="1600" dirty="0"/>
          </a:p>
          <a:p>
            <a:r>
              <a:rPr lang="en-US" sz="1600" dirty="0"/>
              <a:t>•Asynchronous communication </a:t>
            </a:r>
            <a:r>
              <a:rPr lang="en-US" sz="1600" dirty="0" smtClean="0"/>
              <a:t>technology</a:t>
            </a:r>
          </a:p>
          <a:p>
            <a:endParaRPr lang="en-US" sz="1600" dirty="0"/>
          </a:p>
          <a:p>
            <a:r>
              <a:rPr lang="en-US" sz="1600" dirty="0"/>
              <a:t>•Simpler server side and client side technology</a:t>
            </a:r>
          </a:p>
          <a:p>
            <a:pPr lvl="1"/>
            <a:endParaRPr lang="en-US" sz="1600" dirty="0"/>
          </a:p>
        </p:txBody>
      </p:sp>
      <p:pic>
        <p:nvPicPr>
          <p:cNvPr id="4" name="Picture 3"/>
          <p:cNvPicPr>
            <a:picLocks noChangeAspect="1"/>
          </p:cNvPicPr>
          <p:nvPr/>
        </p:nvPicPr>
        <p:blipFill>
          <a:blip r:embed="rId3"/>
          <a:stretch>
            <a:fillRect/>
          </a:stretch>
        </p:blipFill>
        <p:spPr>
          <a:xfrm>
            <a:off x="4711629" y="1086235"/>
            <a:ext cx="4292886" cy="4237434"/>
          </a:xfrm>
          <a:prstGeom prst="rect">
            <a:avLst/>
          </a:prstGeom>
        </p:spPr>
      </p:pic>
    </p:spTree>
    <p:extLst>
      <p:ext uri="{BB962C8B-B14F-4D97-AF65-F5344CB8AC3E}">
        <p14:creationId xmlns:p14="http://schemas.microsoft.com/office/powerpoint/2010/main" val="668858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1.5: </a:t>
            </a:r>
            <a:r>
              <a:rPr lang="en-US" sz="2000" dirty="0"/>
              <a:t>Benefits of Microservice Architecture</a:t>
            </a:r>
            <a:br>
              <a:rPr lang="en-US" sz="2000" dirty="0"/>
            </a:br>
            <a:r>
              <a:rPr lang="en-US" sz="2000" dirty="0"/>
              <a:t/>
            </a:r>
            <a:br>
              <a:rPr lang="en-US" sz="2000" dirty="0"/>
            </a:br>
            <a:r>
              <a:rPr lang="en-US" sz="2000" dirty="0" smtClean="0"/>
              <a:t>Benefits of Microservices </a:t>
            </a:r>
            <a:endParaRPr lang="en-US" sz="2000" dirty="0"/>
          </a:p>
        </p:txBody>
      </p:sp>
      <p:sp>
        <p:nvSpPr>
          <p:cNvPr id="3" name="Content Placeholder 2"/>
          <p:cNvSpPr>
            <a:spLocks noGrp="1"/>
          </p:cNvSpPr>
          <p:nvPr>
            <p:ph idx="1"/>
          </p:nvPr>
        </p:nvSpPr>
        <p:spPr/>
        <p:txBody>
          <a:bodyPr>
            <a:normAutofit/>
          </a:bodyPr>
          <a:lstStyle/>
          <a:p>
            <a:r>
              <a:rPr lang="en-US" sz="1800" dirty="0" smtClean="0"/>
              <a:t>It enables </a:t>
            </a:r>
            <a:r>
              <a:rPr lang="en-US" sz="1800" dirty="0"/>
              <a:t>the continuous delivery and deployment of large, complex applications</a:t>
            </a:r>
            <a:r>
              <a:rPr lang="en-US" sz="1800" dirty="0" smtClean="0"/>
              <a:t>.</a:t>
            </a:r>
          </a:p>
          <a:p>
            <a:endParaRPr lang="en-US" sz="1600" dirty="0" smtClean="0"/>
          </a:p>
          <a:p>
            <a:pPr lvl="1"/>
            <a:r>
              <a:rPr lang="en-US" sz="1600" dirty="0" smtClean="0"/>
              <a:t>Better testability</a:t>
            </a:r>
          </a:p>
          <a:p>
            <a:pPr lvl="1"/>
            <a:endParaRPr lang="en-US" sz="1600" dirty="0" smtClean="0"/>
          </a:p>
          <a:p>
            <a:pPr lvl="1"/>
            <a:r>
              <a:rPr lang="en-US" sz="1600" dirty="0" smtClean="0"/>
              <a:t>Better </a:t>
            </a:r>
            <a:r>
              <a:rPr lang="en-US" sz="1600" dirty="0" err="1" smtClean="0"/>
              <a:t>deployibility</a:t>
            </a:r>
            <a:endParaRPr lang="en-US" sz="1600" dirty="0" smtClean="0"/>
          </a:p>
          <a:p>
            <a:pPr marL="3572" lvl="1" indent="0">
              <a:buNone/>
            </a:pPr>
            <a:endParaRPr lang="en-US" sz="1600" dirty="0" smtClean="0"/>
          </a:p>
          <a:p>
            <a:pPr lvl="1"/>
            <a:r>
              <a:rPr lang="en-US" sz="1600" dirty="0"/>
              <a:t> It enables you to organize the development effort around multiple teams</a:t>
            </a:r>
            <a:r>
              <a:rPr lang="en-US" sz="1600" dirty="0" smtClean="0"/>
              <a:t>.</a:t>
            </a:r>
          </a:p>
          <a:p>
            <a:pPr lvl="1"/>
            <a:endParaRPr lang="en-US" sz="1600" dirty="0" smtClean="0"/>
          </a:p>
          <a:p>
            <a:pPr lvl="1"/>
            <a:r>
              <a:rPr lang="en-US" sz="1600" dirty="0"/>
              <a:t>Each </a:t>
            </a:r>
            <a:r>
              <a:rPr lang="en-US" sz="1600" dirty="0" smtClean="0"/>
              <a:t>team( of 2 to 5 members)  </a:t>
            </a:r>
            <a:r>
              <a:rPr lang="en-US" sz="1600" dirty="0"/>
              <a:t>owns and is responsible for one or more single service</a:t>
            </a:r>
            <a:r>
              <a:rPr lang="en-US" sz="1600" dirty="0" smtClean="0"/>
              <a:t>.</a:t>
            </a:r>
          </a:p>
          <a:p>
            <a:pPr lvl="1"/>
            <a:endParaRPr lang="en-US" sz="1600" dirty="0" smtClean="0"/>
          </a:p>
          <a:p>
            <a:pPr lvl="1"/>
            <a:r>
              <a:rPr lang="en-US" sz="1600" dirty="0"/>
              <a:t>Each team can develop, deploy and scale their services independently of all of the other teams </a:t>
            </a:r>
          </a:p>
          <a:p>
            <a:pPr marL="0" indent="0">
              <a:buNone/>
            </a:pPr>
            <a:endParaRPr lang="en-US" sz="1600" dirty="0" smtClean="0"/>
          </a:p>
          <a:p>
            <a:endParaRPr lang="en-US" sz="1600" dirty="0"/>
          </a:p>
          <a:p>
            <a:pPr lvl="1"/>
            <a:endParaRPr lang="en-US" sz="1600" dirty="0"/>
          </a:p>
        </p:txBody>
      </p:sp>
    </p:spTree>
    <p:extLst>
      <p:ext uri="{BB962C8B-B14F-4D97-AF65-F5344CB8AC3E}">
        <p14:creationId xmlns:p14="http://schemas.microsoft.com/office/powerpoint/2010/main" val="488288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1.5: </a:t>
            </a:r>
            <a:r>
              <a:rPr lang="en-US" sz="2000" dirty="0"/>
              <a:t>Benefits of Microservice Architecture</a:t>
            </a:r>
            <a:br>
              <a:rPr lang="en-US" sz="2000" dirty="0"/>
            </a:br>
            <a:r>
              <a:rPr lang="en-US" sz="2000" dirty="0"/>
              <a:t/>
            </a:r>
            <a:br>
              <a:rPr lang="en-US" sz="2000" dirty="0"/>
            </a:br>
            <a:r>
              <a:rPr lang="en-US" sz="2000" dirty="0" smtClean="0"/>
              <a:t>Benefits of Microservices </a:t>
            </a:r>
            <a:endParaRPr lang="en-US" sz="2000" dirty="0"/>
          </a:p>
        </p:txBody>
      </p:sp>
      <p:sp>
        <p:nvSpPr>
          <p:cNvPr id="3" name="Content Placeholder 2"/>
          <p:cNvSpPr>
            <a:spLocks noGrp="1"/>
          </p:cNvSpPr>
          <p:nvPr>
            <p:ph idx="1"/>
          </p:nvPr>
        </p:nvSpPr>
        <p:spPr/>
        <p:txBody>
          <a:bodyPr>
            <a:normAutofit/>
          </a:bodyPr>
          <a:lstStyle/>
          <a:p>
            <a:endParaRPr lang="en-US" sz="1600" dirty="0"/>
          </a:p>
          <a:p>
            <a:pPr lvl="1"/>
            <a:endParaRPr lang="en-US" sz="1600" dirty="0"/>
          </a:p>
        </p:txBody>
      </p:sp>
      <p:pic>
        <p:nvPicPr>
          <p:cNvPr id="4" name="Picture 3" descr="Image result for monolithic vs soa vs microservice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800" y="1494766"/>
            <a:ext cx="8009644" cy="4870102"/>
          </a:xfrm>
          <a:prstGeom prst="rect">
            <a:avLst/>
          </a:prstGeom>
          <a:noFill/>
          <a:ln>
            <a:noFill/>
          </a:ln>
        </p:spPr>
      </p:pic>
    </p:spTree>
    <p:extLst>
      <p:ext uri="{BB962C8B-B14F-4D97-AF65-F5344CB8AC3E}">
        <p14:creationId xmlns:p14="http://schemas.microsoft.com/office/powerpoint/2010/main" val="1925919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Benefits of Microservices </a:t>
            </a:r>
            <a:endParaRPr lang="en-US" sz="2000" dirty="0"/>
          </a:p>
        </p:txBody>
      </p:sp>
      <p:sp>
        <p:nvSpPr>
          <p:cNvPr id="3" name="Content Placeholder 2"/>
          <p:cNvSpPr>
            <a:spLocks noGrp="1"/>
          </p:cNvSpPr>
          <p:nvPr>
            <p:ph idx="1"/>
          </p:nvPr>
        </p:nvSpPr>
        <p:spPr>
          <a:xfrm>
            <a:off x="357982" y="1494766"/>
            <a:ext cx="8845484" cy="4643751"/>
          </a:xfrm>
        </p:spPr>
        <p:txBody>
          <a:bodyPr>
            <a:normAutofit/>
          </a:bodyPr>
          <a:lstStyle/>
          <a:p>
            <a:pPr marL="285750" indent="-285750">
              <a:buFont typeface="Wingdings" panose="05000000000000000000" pitchFamily="2" charset="2"/>
              <a:buChar char="Ø"/>
            </a:pPr>
            <a:r>
              <a:rPr lang="en-US" sz="1800" dirty="0" smtClean="0"/>
              <a:t>Each Microservice is relatively small.</a:t>
            </a:r>
          </a:p>
          <a:p>
            <a:pPr marL="285750" indent="-285750">
              <a:buFont typeface="Wingdings" panose="05000000000000000000" pitchFamily="2" charset="2"/>
              <a:buChar char="Ø"/>
            </a:pPr>
            <a:endParaRPr lang="en-US" sz="1800" dirty="0" smtClean="0"/>
          </a:p>
          <a:p>
            <a:pPr lvl="2"/>
            <a:r>
              <a:rPr lang="en-US" sz="1600" dirty="0" smtClean="0"/>
              <a:t>For Developer , it is easy to understand</a:t>
            </a:r>
          </a:p>
          <a:p>
            <a:pPr lvl="2"/>
            <a:r>
              <a:rPr lang="en-US" sz="1600" dirty="0" smtClean="0"/>
              <a:t>Because of small size ,the </a:t>
            </a:r>
            <a:r>
              <a:rPr lang="en-US" sz="1600" dirty="0"/>
              <a:t>IDE is faster making developers more productive</a:t>
            </a:r>
          </a:p>
          <a:p>
            <a:pPr lvl="2"/>
            <a:r>
              <a:rPr lang="en-US" sz="1600" dirty="0" smtClean="0"/>
              <a:t>The application starts faster which makes the developer speeds up the deployment .</a:t>
            </a:r>
          </a:p>
          <a:p>
            <a:pPr lvl="2"/>
            <a:endParaRPr lang="en-US" sz="1600" dirty="0" smtClean="0"/>
          </a:p>
          <a:p>
            <a:pPr marL="285750" indent="-285750">
              <a:buFont typeface="Wingdings" panose="05000000000000000000" pitchFamily="2" charset="2"/>
              <a:buChar char="Ø"/>
            </a:pPr>
            <a:r>
              <a:rPr lang="en-US" sz="1800" dirty="0" smtClean="0"/>
              <a:t>It allows the easy and flexible way to integrate automatic deployment with Continuous integration tools(Jenkin , Hudson etc.)</a:t>
            </a:r>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smtClean="0"/>
              <a:t>It improved fault isolation.</a:t>
            </a:r>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a:t>Eliminates any long-term commitment to a technology stack</a:t>
            </a:r>
          </a:p>
          <a:p>
            <a:pPr lvl="1"/>
            <a:endParaRPr lang="en-US" sz="1600" dirty="0"/>
          </a:p>
        </p:txBody>
      </p:sp>
    </p:spTree>
    <p:extLst>
      <p:ext uri="{BB962C8B-B14F-4D97-AF65-F5344CB8AC3E}">
        <p14:creationId xmlns:p14="http://schemas.microsoft.com/office/powerpoint/2010/main" val="3621613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a:t>Benefits of Microservices</a:t>
            </a:r>
          </a:p>
        </p:txBody>
      </p:sp>
      <p:sp>
        <p:nvSpPr>
          <p:cNvPr id="3" name="Content Placeholder 2"/>
          <p:cNvSpPr>
            <a:spLocks noGrp="1"/>
          </p:cNvSpPr>
          <p:nvPr>
            <p:ph idx="1"/>
          </p:nvPr>
        </p:nvSpPr>
        <p:spPr/>
        <p:txBody>
          <a:bodyPr>
            <a:normAutofit/>
          </a:bodyPr>
          <a:lstStyle/>
          <a:p>
            <a:r>
              <a:rPr lang="en-US" sz="1800" dirty="0" smtClean="0"/>
              <a:t>It has code for Business logic only ,no mixup with Html,CSS and other UI components</a:t>
            </a:r>
          </a:p>
          <a:p>
            <a:r>
              <a:rPr lang="en-US" sz="1800" dirty="0" smtClean="0"/>
              <a:t>It can be deployed on commodity hardware or low/medium configuration server.</a:t>
            </a:r>
          </a:p>
          <a:p>
            <a:r>
              <a:rPr lang="en-US" sz="1800" dirty="0" smtClean="0"/>
              <a:t>Easy to integrate with 3</a:t>
            </a:r>
            <a:r>
              <a:rPr lang="en-US" sz="1800" baseline="30000" dirty="0" smtClean="0"/>
              <a:t>rd</a:t>
            </a:r>
            <a:r>
              <a:rPr lang="en-US" sz="1800" dirty="0" smtClean="0"/>
              <a:t> party service.</a:t>
            </a:r>
          </a:p>
          <a:p>
            <a:r>
              <a:rPr lang="en-US" sz="1800" dirty="0" smtClean="0"/>
              <a:t>Each microservice has it’s own Database but it depends upon requirement .One can use common DB i.e. Oracle  , mySql for all service.</a:t>
            </a:r>
          </a:p>
          <a:p>
            <a:pPr marL="174625" lvl="1" indent="0">
              <a:buNone/>
            </a:pPr>
            <a:endParaRPr lang="en-US" sz="1600" dirty="0"/>
          </a:p>
        </p:txBody>
      </p:sp>
    </p:spTree>
    <p:extLst>
      <p:ext uri="{BB962C8B-B14F-4D97-AF65-F5344CB8AC3E}">
        <p14:creationId xmlns:p14="http://schemas.microsoft.com/office/powerpoint/2010/main" val="3513713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a:t>
            </a:r>
            <a:endParaRPr lang="en-US" sz="2000" dirty="0"/>
          </a:p>
        </p:txBody>
      </p:sp>
      <p:pic>
        <p:nvPicPr>
          <p:cNvPr id="4" name="Content Placeholder 3"/>
          <p:cNvPicPr>
            <a:picLocks noGrp="1" noChangeAspect="1"/>
          </p:cNvPicPr>
          <p:nvPr>
            <p:ph idx="1"/>
          </p:nvPr>
        </p:nvPicPr>
        <p:blipFill>
          <a:blip r:embed="rId3"/>
          <a:stretch>
            <a:fillRect/>
          </a:stretch>
        </p:blipFill>
        <p:spPr>
          <a:xfrm>
            <a:off x="298450" y="2043561"/>
            <a:ext cx="8522051" cy="3417440"/>
          </a:xfrm>
          <a:prstGeom prst="rect">
            <a:avLst/>
          </a:prstGeom>
        </p:spPr>
      </p:pic>
    </p:spTree>
    <p:extLst>
      <p:ext uri="{BB962C8B-B14F-4D97-AF65-F5344CB8AC3E}">
        <p14:creationId xmlns:p14="http://schemas.microsoft.com/office/powerpoint/2010/main" val="120219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High Cohesion </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It gives you scalability , flexibility and Reliability</a:t>
            </a:r>
            <a:endParaRPr lang="en-US" sz="1800" dirty="0"/>
          </a:p>
        </p:txBody>
      </p:sp>
      <p:pic>
        <p:nvPicPr>
          <p:cNvPr id="5" name="Picture 4"/>
          <p:cNvPicPr>
            <a:picLocks noChangeAspect="1"/>
          </p:cNvPicPr>
          <p:nvPr/>
        </p:nvPicPr>
        <p:blipFill>
          <a:blip r:embed="rId3"/>
          <a:stretch>
            <a:fillRect/>
          </a:stretch>
        </p:blipFill>
        <p:spPr>
          <a:xfrm>
            <a:off x="1653679" y="2432114"/>
            <a:ext cx="6135158" cy="3280725"/>
          </a:xfrm>
          <a:prstGeom prst="rect">
            <a:avLst/>
          </a:prstGeom>
        </p:spPr>
      </p:pic>
    </p:spTree>
    <p:extLst>
      <p:ext uri="{BB962C8B-B14F-4D97-AF65-F5344CB8AC3E}">
        <p14:creationId xmlns:p14="http://schemas.microsoft.com/office/powerpoint/2010/main" val="2379437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Autonomous</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Loose Coupling</a:t>
            </a:r>
          </a:p>
          <a:p>
            <a:pPr marL="285750" indent="-285750">
              <a:buFont typeface="Arial" panose="020B0604020202020204" pitchFamily="34" charset="0"/>
              <a:buChar char="•"/>
            </a:pPr>
            <a:r>
              <a:rPr lang="en-US" sz="1600" dirty="0" smtClean="0"/>
              <a:t>Stateless</a:t>
            </a:r>
          </a:p>
          <a:p>
            <a:pPr marL="285750" indent="-285750">
              <a:buFont typeface="Arial" panose="020B0604020202020204" pitchFamily="34" charset="0"/>
              <a:buChar char="•"/>
            </a:pPr>
            <a:r>
              <a:rPr lang="en-US" sz="1600" dirty="0" smtClean="0"/>
              <a:t>Concurrent development</a:t>
            </a:r>
            <a:endParaRPr lang="en-US" sz="1600" dirty="0"/>
          </a:p>
        </p:txBody>
      </p:sp>
      <p:pic>
        <p:nvPicPr>
          <p:cNvPr id="5" name="Picture 4"/>
          <p:cNvPicPr>
            <a:picLocks noChangeAspect="1"/>
          </p:cNvPicPr>
          <p:nvPr/>
        </p:nvPicPr>
        <p:blipFill>
          <a:blip r:embed="rId3"/>
          <a:stretch>
            <a:fillRect/>
          </a:stretch>
        </p:blipFill>
        <p:spPr>
          <a:xfrm>
            <a:off x="3271364" y="1494766"/>
            <a:ext cx="5533272" cy="3714197"/>
          </a:xfrm>
          <a:prstGeom prst="rect">
            <a:avLst/>
          </a:prstGeom>
        </p:spPr>
      </p:pic>
    </p:spTree>
    <p:extLst>
      <p:ext uri="{BB962C8B-B14F-4D97-AF65-F5344CB8AC3E}">
        <p14:creationId xmlns:p14="http://schemas.microsoft.com/office/powerpoint/2010/main" val="2850728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r>
              <a:rPr lang="en-US" sz="2000" dirty="0" smtClean="0"/>
              <a:t/>
            </a:r>
            <a:br>
              <a:rPr lang="en-US" sz="2000" dirty="0" smtClean="0"/>
            </a:br>
            <a:r>
              <a:rPr lang="en-US" sz="2000" dirty="0" smtClean="0"/>
              <a:t>Microservices Design principle  - Business Domain centric</a:t>
            </a:r>
            <a:endParaRPr lang="en-US" sz="2000" dirty="0"/>
          </a:p>
        </p:txBody>
      </p:sp>
      <p:pic>
        <p:nvPicPr>
          <p:cNvPr id="5" name="Content Placeholder 4"/>
          <p:cNvPicPr>
            <a:picLocks noGrp="1" noChangeAspect="1"/>
          </p:cNvPicPr>
          <p:nvPr>
            <p:ph idx="1"/>
          </p:nvPr>
        </p:nvPicPr>
        <p:blipFill>
          <a:blip r:embed="rId3"/>
          <a:stretch>
            <a:fillRect/>
          </a:stretch>
        </p:blipFill>
        <p:spPr>
          <a:xfrm>
            <a:off x="1647159" y="2457402"/>
            <a:ext cx="6120527" cy="3898550"/>
          </a:xfrm>
          <a:prstGeom prst="rect">
            <a:avLst/>
          </a:prstGeom>
        </p:spPr>
      </p:pic>
      <p:sp>
        <p:nvSpPr>
          <p:cNvPr id="6" name="Rectangle 5"/>
          <p:cNvSpPr/>
          <p:nvPr/>
        </p:nvSpPr>
        <p:spPr>
          <a:xfrm>
            <a:off x="603315" y="1140643"/>
            <a:ext cx="5071461" cy="923330"/>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itchFamily="34" charset="0"/>
              </a:rPr>
              <a:t>Service </a:t>
            </a:r>
            <a:r>
              <a:rPr lang="en-US" dirty="0">
                <a:latin typeface="+mj-lt"/>
                <a:cs typeface="Arial" pitchFamily="34" charset="0"/>
              </a:rPr>
              <a:t>represents</a:t>
            </a:r>
            <a:r>
              <a:rPr lang="en-US" dirty="0">
                <a:latin typeface="Arial" panose="020B0604020202020204" pitchFamily="34" charset="0"/>
                <a:cs typeface="Arial" pitchFamily="34" charset="0"/>
              </a:rPr>
              <a:t> business </a:t>
            </a:r>
            <a:r>
              <a:rPr lang="en-US" dirty="0" smtClean="0">
                <a:latin typeface="Arial" panose="020B0604020202020204" pitchFamily="34" charset="0"/>
                <a:cs typeface="Arial" pitchFamily="34" charset="0"/>
              </a:rPr>
              <a:t>function</a:t>
            </a:r>
          </a:p>
          <a:p>
            <a:pPr marL="285750" indent="-285750">
              <a:buFont typeface="Arial" panose="020B0604020202020204" pitchFamily="34" charset="0"/>
              <a:buChar char="•"/>
            </a:pPr>
            <a:r>
              <a:rPr lang="en-US" dirty="0" smtClean="0">
                <a:latin typeface="Arial" panose="020B0604020202020204" pitchFamily="34" charset="0"/>
                <a:cs typeface="Arial" pitchFamily="34" charset="0"/>
              </a:rPr>
              <a:t>Scope of service</a:t>
            </a:r>
          </a:p>
          <a:p>
            <a:pPr marL="285750" indent="-285750">
              <a:buFont typeface="Arial" panose="020B0604020202020204" pitchFamily="34" charset="0"/>
              <a:buChar char="•"/>
            </a:pPr>
            <a:r>
              <a:rPr lang="en-US" dirty="0" smtClean="0">
                <a:latin typeface="Arial" panose="020B0604020202020204" pitchFamily="34" charset="0"/>
                <a:cs typeface="Arial" pitchFamily="34" charset="0"/>
              </a:rPr>
              <a:t>Responsive to Business change</a:t>
            </a:r>
            <a:endParaRPr lang="en-US" dirty="0">
              <a:latin typeface="Arial" panose="020B0604020202020204" pitchFamily="34" charset="0"/>
              <a:cs typeface="Arial" pitchFamily="34" charset="0"/>
            </a:endParaRPr>
          </a:p>
        </p:txBody>
      </p:sp>
    </p:spTree>
    <p:extLst>
      <p:ext uri="{BB962C8B-B14F-4D97-AF65-F5344CB8AC3E}">
        <p14:creationId xmlns:p14="http://schemas.microsoft.com/office/powerpoint/2010/main" val="2512445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Lesson </a:t>
            </a:r>
            <a:r>
              <a:rPr lang="en-US" sz="2000" dirty="0" smtClean="0"/>
              <a:t>Objectives</a:t>
            </a:r>
            <a:endParaRPr lang="en-US" sz="2000" dirty="0"/>
          </a:p>
        </p:txBody>
      </p:sp>
      <p:sp>
        <p:nvSpPr>
          <p:cNvPr id="4" name="Content Placeholder 3"/>
          <p:cNvSpPr>
            <a:spLocks noGrp="1"/>
          </p:cNvSpPr>
          <p:nvPr>
            <p:ph idx="1"/>
          </p:nvPr>
        </p:nvSpPr>
        <p:spPr/>
        <p:txBody>
          <a:bodyPr>
            <a:normAutofit/>
          </a:bodyPr>
          <a:lstStyle/>
          <a:p>
            <a:r>
              <a:rPr lang="en-US" sz="1800" dirty="0"/>
              <a:t>In this lesson, you will learn</a:t>
            </a:r>
            <a:r>
              <a:rPr lang="en-US" sz="1800" dirty="0" smtClean="0"/>
              <a:t>:</a:t>
            </a:r>
          </a:p>
          <a:p>
            <a:endParaRPr lang="en-US" sz="1600" dirty="0"/>
          </a:p>
          <a:p>
            <a:pPr lvl="1"/>
            <a:r>
              <a:rPr lang="en-US" sz="1600" dirty="0" smtClean="0"/>
              <a:t>What is Service ?</a:t>
            </a:r>
          </a:p>
          <a:p>
            <a:pPr lvl="1"/>
            <a:r>
              <a:rPr lang="en-US" sz="1600" dirty="0" smtClean="0"/>
              <a:t>What is </a:t>
            </a:r>
            <a:r>
              <a:rPr lang="en-US" sz="1600" dirty="0"/>
              <a:t>Monolithic Architecture</a:t>
            </a:r>
          </a:p>
          <a:p>
            <a:pPr lvl="1"/>
            <a:r>
              <a:rPr lang="en-US" sz="1600" dirty="0" smtClean="0"/>
              <a:t>Introduction to Microservice </a:t>
            </a:r>
          </a:p>
          <a:p>
            <a:pPr lvl="1"/>
            <a:r>
              <a:rPr lang="en-US" sz="1600" dirty="0" smtClean="0"/>
              <a:t>Emergence of Microservice</a:t>
            </a:r>
            <a:endParaRPr lang="en-US" sz="1600" dirty="0"/>
          </a:p>
          <a:p>
            <a:pPr lvl="1"/>
            <a:r>
              <a:rPr lang="en-US" sz="1600" dirty="0"/>
              <a:t>Benefits of Microservice Architecture</a:t>
            </a:r>
          </a:p>
          <a:p>
            <a:pPr lvl="1"/>
            <a:r>
              <a:rPr lang="en-US" sz="1600" dirty="0" smtClean="0"/>
              <a:t>Diff between Microservice and Monolithic</a:t>
            </a:r>
          </a:p>
          <a:p>
            <a:pPr lvl="1"/>
            <a:r>
              <a:rPr lang="en-US" sz="1600" dirty="0" smtClean="0"/>
              <a:t>Challenges </a:t>
            </a:r>
            <a:r>
              <a:rPr lang="en-US" sz="1600" dirty="0"/>
              <a:t>in </a:t>
            </a:r>
            <a:r>
              <a:rPr lang="en-US" sz="1600" dirty="0" smtClean="0"/>
              <a:t>Microservices </a:t>
            </a:r>
            <a:endParaRPr lang="en-US" sz="1600" dirty="0"/>
          </a:p>
          <a:p>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Resilience</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If one service fails , It didn’t disturb the process of other system</a:t>
            </a:r>
          </a:p>
          <a:p>
            <a:pPr marL="285750" indent="-285750">
              <a:buFont typeface="Arial" panose="020B0604020202020204" pitchFamily="34" charset="0"/>
              <a:buChar char="•"/>
            </a:pPr>
            <a:r>
              <a:rPr lang="en-US" sz="1600" dirty="0" smtClean="0"/>
              <a:t>Design for known failure</a:t>
            </a:r>
          </a:p>
          <a:p>
            <a:pPr marL="285750" indent="-285750">
              <a:buFont typeface="Arial" panose="020B0604020202020204" pitchFamily="34" charset="0"/>
              <a:buChar char="•"/>
            </a:pPr>
            <a:r>
              <a:rPr lang="en-US" sz="1600" dirty="0" smtClean="0"/>
              <a:t>Degrade functionality on failure detection</a:t>
            </a:r>
          </a:p>
          <a:p>
            <a:pPr marL="285750" indent="-285750">
              <a:buFont typeface="Arial" panose="020B0604020202020204" pitchFamily="34" charset="0"/>
              <a:buChar char="•"/>
            </a:pPr>
            <a:r>
              <a:rPr lang="en-US" sz="1600" dirty="0" smtClean="0"/>
              <a:t>Default functionality on failure detection</a:t>
            </a:r>
          </a:p>
          <a:p>
            <a:pPr marL="285750" indent="-285750">
              <a:buFont typeface="Arial" panose="020B0604020202020204" pitchFamily="34" charset="0"/>
              <a:buChar char="•"/>
            </a:pPr>
            <a:endParaRPr lang="en-US" sz="1600" dirty="0" smtClean="0"/>
          </a:p>
        </p:txBody>
      </p:sp>
      <p:pic>
        <p:nvPicPr>
          <p:cNvPr id="5" name="Picture 4"/>
          <p:cNvPicPr>
            <a:picLocks noChangeAspect="1"/>
          </p:cNvPicPr>
          <p:nvPr/>
        </p:nvPicPr>
        <p:blipFill>
          <a:blip r:embed="rId3"/>
          <a:stretch>
            <a:fillRect/>
          </a:stretch>
        </p:blipFill>
        <p:spPr>
          <a:xfrm>
            <a:off x="4993179" y="1920130"/>
            <a:ext cx="4018848" cy="4444738"/>
          </a:xfrm>
          <a:prstGeom prst="rect">
            <a:avLst/>
          </a:prstGeom>
        </p:spPr>
      </p:pic>
    </p:spTree>
    <p:extLst>
      <p:ext uri="{BB962C8B-B14F-4D97-AF65-F5344CB8AC3E}">
        <p14:creationId xmlns:p14="http://schemas.microsoft.com/office/powerpoint/2010/main" val="1839535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Observable </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Centralized Monitoring</a:t>
            </a:r>
          </a:p>
          <a:p>
            <a:pPr marL="285750" indent="-285750">
              <a:buFont typeface="Arial" panose="020B0604020202020204" pitchFamily="34" charset="0"/>
              <a:buChar char="•"/>
            </a:pPr>
            <a:endParaRPr lang="en-US" sz="1800" dirty="0" smtClean="0"/>
          </a:p>
          <a:p>
            <a:pPr marL="460772" lvl="1" indent="-285750">
              <a:buFont typeface="Arial" panose="020B0604020202020204" pitchFamily="34" charset="0"/>
              <a:buChar char="•"/>
            </a:pPr>
            <a:r>
              <a:rPr lang="en-US" sz="1600" dirty="0" smtClean="0"/>
              <a:t>Real time monitoring</a:t>
            </a:r>
          </a:p>
          <a:p>
            <a:pPr marL="460772" lvl="1" indent="-285750">
              <a:buFont typeface="Arial" panose="020B0604020202020204" pitchFamily="34" charset="0"/>
              <a:buChar char="•"/>
            </a:pPr>
            <a:endParaRPr lang="en-US" sz="1600" dirty="0" smtClean="0"/>
          </a:p>
          <a:p>
            <a:pPr marL="460772" lvl="1" indent="-285750">
              <a:buFont typeface="Arial" panose="020B0604020202020204" pitchFamily="34" charset="0"/>
              <a:buChar char="•"/>
            </a:pPr>
            <a:r>
              <a:rPr lang="en-US" sz="1600" dirty="0" smtClean="0"/>
              <a:t>Monitor The host</a:t>
            </a:r>
          </a:p>
          <a:p>
            <a:pPr marL="460772" lvl="1" indent="-285750">
              <a:buFont typeface="Arial" panose="020B0604020202020204" pitchFamily="34" charset="0"/>
              <a:buChar char="•"/>
            </a:pPr>
            <a:endParaRPr lang="en-US" sz="1600" dirty="0" smtClean="0"/>
          </a:p>
          <a:p>
            <a:pPr marL="628650" lvl="2" indent="-285750"/>
            <a:r>
              <a:rPr lang="en-US" sz="1600" dirty="0" smtClean="0"/>
              <a:t>CPU , Memory , Disk usage </a:t>
            </a:r>
            <a:r>
              <a:rPr lang="en-US" sz="1600" dirty="0" err="1" smtClean="0"/>
              <a:t>etc</a:t>
            </a:r>
            <a:endParaRPr lang="en-US" sz="1600" dirty="0" smtClean="0"/>
          </a:p>
          <a:p>
            <a:pPr lvl="2" indent="0">
              <a:buNone/>
            </a:pPr>
            <a:r>
              <a:rPr lang="en-US" sz="1600" dirty="0" smtClean="0"/>
              <a:t>.</a:t>
            </a:r>
          </a:p>
          <a:p>
            <a:pPr marL="460772" lvl="1" indent="-285750">
              <a:buFont typeface="Arial" panose="020B0604020202020204" pitchFamily="34" charset="0"/>
              <a:buChar char="•"/>
            </a:pPr>
            <a:r>
              <a:rPr lang="en-US" sz="1600" dirty="0" smtClean="0"/>
              <a:t>Expose Metrics within the service</a:t>
            </a:r>
            <a:endParaRPr lang="en-US" sz="1600" dirty="0"/>
          </a:p>
        </p:txBody>
      </p:sp>
      <p:pic>
        <p:nvPicPr>
          <p:cNvPr id="5" name="Picture 4"/>
          <p:cNvPicPr>
            <a:picLocks noChangeAspect="1"/>
          </p:cNvPicPr>
          <p:nvPr/>
        </p:nvPicPr>
        <p:blipFill>
          <a:blip r:embed="rId3"/>
          <a:stretch>
            <a:fillRect/>
          </a:stretch>
        </p:blipFill>
        <p:spPr>
          <a:xfrm>
            <a:off x="4166647" y="2667785"/>
            <a:ext cx="4847556" cy="4056357"/>
          </a:xfrm>
          <a:prstGeom prst="rect">
            <a:avLst/>
          </a:prstGeom>
        </p:spPr>
      </p:pic>
    </p:spTree>
    <p:extLst>
      <p:ext uri="{BB962C8B-B14F-4D97-AF65-F5344CB8AC3E}">
        <p14:creationId xmlns:p14="http://schemas.microsoft.com/office/powerpoint/2010/main" val="180359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Automation </a:t>
            </a:r>
            <a:endParaRPr lang="en-US" sz="2000" dirty="0"/>
          </a:p>
        </p:txBody>
      </p:sp>
      <p:sp>
        <p:nvSpPr>
          <p:cNvPr id="3" name="Content Placeholder 2"/>
          <p:cNvSpPr>
            <a:spLocks noGrp="1"/>
          </p:cNvSpPr>
          <p:nvPr>
            <p:ph idx="1"/>
          </p:nvPr>
        </p:nvSpPr>
        <p:spPr>
          <a:xfrm>
            <a:off x="298516" y="1268416"/>
            <a:ext cx="8845484" cy="4870102"/>
          </a:xfrm>
        </p:spPr>
        <p:txBody>
          <a:bodyPr>
            <a:normAutofit/>
          </a:bodyPr>
          <a:lstStyle/>
          <a:p>
            <a:pPr marL="285750" indent="-285750">
              <a:buFont typeface="Arial" panose="020B0604020202020204" pitchFamily="34" charset="0"/>
              <a:buChar char="•"/>
            </a:pPr>
            <a:r>
              <a:rPr lang="en-US" sz="1800" dirty="0" smtClean="0"/>
              <a:t>It use tools to do testing and provide feedback automatically</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CI tools</a:t>
            </a:r>
          </a:p>
          <a:p>
            <a:pPr marL="285750" indent="-285750">
              <a:buFont typeface="Arial" panose="020B0604020202020204" pitchFamily="34" charset="0"/>
              <a:buChar char="•"/>
            </a:pPr>
            <a:endParaRPr lang="en-US" sz="1800" dirty="0" smtClean="0"/>
          </a:p>
          <a:p>
            <a:pPr marL="460772" lvl="1" indent="-285750">
              <a:buFont typeface="Arial" panose="020B0604020202020204" pitchFamily="34" charset="0"/>
              <a:buChar char="•"/>
            </a:pPr>
            <a:r>
              <a:rPr lang="en-US" sz="1600" dirty="0" smtClean="0"/>
              <a:t>Work with Source control system</a:t>
            </a:r>
          </a:p>
          <a:p>
            <a:pPr marL="460772" lvl="1" indent="-285750">
              <a:buFont typeface="Arial" panose="020B0604020202020204" pitchFamily="34" charset="0"/>
              <a:buChar char="•"/>
            </a:pPr>
            <a:r>
              <a:rPr lang="en-US" sz="1600" dirty="0" smtClean="0"/>
              <a:t>Automatic after check in</a:t>
            </a:r>
          </a:p>
          <a:p>
            <a:pPr marL="460772" lvl="1" indent="-285750">
              <a:buFont typeface="Arial" panose="020B0604020202020204" pitchFamily="34" charset="0"/>
              <a:buChar char="•"/>
            </a:pPr>
            <a:r>
              <a:rPr lang="en-US" sz="1600" dirty="0" smtClean="0"/>
              <a:t>Unit testing and Integration testing</a:t>
            </a:r>
          </a:p>
          <a:p>
            <a:pPr lvl="1" indent="0">
              <a:buNone/>
            </a:pPr>
            <a:r>
              <a:rPr lang="en-US" sz="1600" dirty="0"/>
              <a:t> </a:t>
            </a:r>
            <a:r>
              <a:rPr lang="en-US" sz="1600" dirty="0" smtClean="0"/>
              <a:t>   required for production code.</a:t>
            </a:r>
          </a:p>
          <a:p>
            <a:endParaRPr lang="en-US" sz="1600" dirty="0" smtClean="0"/>
          </a:p>
          <a:p>
            <a:endParaRPr lang="en-US" sz="1600" dirty="0"/>
          </a:p>
        </p:txBody>
      </p:sp>
      <p:pic>
        <p:nvPicPr>
          <p:cNvPr id="4" name="Picture 3"/>
          <p:cNvPicPr>
            <a:picLocks noChangeAspect="1"/>
          </p:cNvPicPr>
          <p:nvPr/>
        </p:nvPicPr>
        <p:blipFill>
          <a:blip r:embed="rId3"/>
          <a:stretch>
            <a:fillRect/>
          </a:stretch>
        </p:blipFill>
        <p:spPr>
          <a:xfrm>
            <a:off x="4437217" y="1671740"/>
            <a:ext cx="4545404" cy="3847653"/>
          </a:xfrm>
          <a:prstGeom prst="rect">
            <a:avLst/>
          </a:prstGeom>
        </p:spPr>
      </p:pic>
    </p:spTree>
    <p:extLst>
      <p:ext uri="{BB962C8B-B14F-4D97-AF65-F5344CB8AC3E}">
        <p14:creationId xmlns:p14="http://schemas.microsoft.com/office/powerpoint/2010/main" val="2424648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1.6: </a:t>
            </a:r>
            <a:r>
              <a:rPr lang="en-US" sz="2000" dirty="0"/>
              <a:t>Diff between Microservice and Monolithic</a:t>
            </a:r>
            <a:br>
              <a:rPr lang="en-US" sz="2000" dirty="0"/>
            </a:br>
            <a:r>
              <a:rPr lang="en-US" sz="2000" dirty="0" smtClean="0"/>
              <a:t>Microservice Vs Monolithic</a:t>
            </a:r>
            <a:endParaRPr lang="en-US" sz="2000"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64606549"/>
              </p:ext>
            </p:extLst>
          </p:nvPr>
        </p:nvGraphicFramePr>
        <p:xfrm>
          <a:off x="1524000" y="1397000"/>
          <a:ext cx="6096000" cy="3870960"/>
        </p:xfrm>
        <a:graphic>
          <a:graphicData uri="http://schemas.openxmlformats.org/drawingml/2006/table">
            <a:tbl>
              <a:tblPr firstRow="1" bandRow="1">
                <a:tableStyleId>{5C22544A-7EE6-4342-B048-85BDC9FD1C3A}</a:tableStyleId>
              </a:tblPr>
              <a:tblGrid>
                <a:gridCol w="3048000"/>
                <a:gridCol w="3048000"/>
              </a:tblGrid>
              <a:tr h="304012">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tr>
              <a:tr h="1424274">
                <a:tc>
                  <a:txBody>
                    <a:bodyPr/>
                    <a:lstStyle/>
                    <a:p>
                      <a:r>
                        <a:rPr lang="en-US" sz="1600" dirty="0" smtClean="0"/>
                        <a:t>Single deployment</a:t>
                      </a:r>
                      <a:endParaRPr lang="en-US" sz="1600" dirty="0"/>
                    </a:p>
                  </a:txBody>
                  <a:tcPr/>
                </a:tc>
                <a:tc>
                  <a:txBody>
                    <a:bodyPr/>
                    <a:lstStyle/>
                    <a:p>
                      <a:r>
                        <a:rPr lang="en-US" sz="1600" dirty="0" smtClean="0"/>
                        <a:t>Every microservice is a separate deployment. Many more modules with specific functionality and it ensures Module independency.</a:t>
                      </a:r>
                    </a:p>
                    <a:p>
                      <a:endParaRPr lang="en-US" sz="1600" dirty="0"/>
                    </a:p>
                  </a:txBody>
                  <a:tcPr/>
                </a:tc>
              </a:tr>
              <a:tr h="974503">
                <a:tc>
                  <a:txBody>
                    <a:bodyPr/>
                    <a:lstStyle/>
                    <a:p>
                      <a:r>
                        <a:rPr lang="en-US" sz="1600" dirty="0" smtClean="0"/>
                        <a:t>This</a:t>
                      </a:r>
                      <a:r>
                        <a:rPr lang="en-US" sz="1600" baseline="0" dirty="0" smtClean="0"/>
                        <a:t> type of application puts all its functionality into a single process. </a:t>
                      </a:r>
                    </a:p>
                    <a:p>
                      <a:endParaRPr lang="en-US" sz="1600" dirty="0"/>
                    </a:p>
                  </a:txBody>
                  <a:tcPr/>
                </a:tc>
                <a:tc>
                  <a:txBody>
                    <a:bodyPr/>
                    <a:lstStyle/>
                    <a:p>
                      <a:r>
                        <a:rPr lang="en-US" sz="1600" dirty="0" smtClean="0"/>
                        <a:t>This architecture puts each</a:t>
                      </a:r>
                      <a:r>
                        <a:rPr lang="en-US" sz="1600" baseline="0" dirty="0" smtClean="0"/>
                        <a:t> element of its functionality into a separate service.</a:t>
                      </a:r>
                      <a:endParaRPr lang="en-US" sz="1600" dirty="0"/>
                    </a:p>
                  </a:txBody>
                  <a:tcPr/>
                </a:tc>
              </a:tr>
              <a:tr h="304012">
                <a:tc>
                  <a:txBody>
                    <a:bodyPr/>
                    <a:lstStyle/>
                    <a:p>
                      <a:r>
                        <a:rPr lang="en-US" sz="1600" dirty="0" smtClean="0"/>
                        <a:t>Single codebase</a:t>
                      </a:r>
                      <a:endParaRPr lang="en-US" sz="1600" dirty="0"/>
                    </a:p>
                  </a:txBody>
                  <a:tcPr/>
                </a:tc>
                <a:tc>
                  <a:txBody>
                    <a:bodyPr/>
                    <a:lstStyle/>
                    <a:p>
                      <a:r>
                        <a:rPr lang="en-US" sz="1600" dirty="0" smtClean="0"/>
                        <a:t>More than one code base</a:t>
                      </a:r>
                      <a:endParaRPr lang="en-US" sz="1600" dirty="0"/>
                    </a:p>
                  </a:txBody>
                  <a:tcPr/>
                </a:tc>
              </a:tr>
              <a:tr h="524733">
                <a:tc>
                  <a:txBody>
                    <a:bodyPr/>
                    <a:lstStyle/>
                    <a:p>
                      <a:r>
                        <a:rPr lang="en-US" sz="1600" dirty="0" smtClean="0"/>
                        <a:t>Interaction between classes are synchronous</a:t>
                      </a:r>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2034493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1.6: Diff between Microservice and Monolithic</a:t>
            </a:r>
            <a:br>
              <a:rPr lang="en-US" sz="2000" dirty="0"/>
            </a:br>
            <a:r>
              <a:rPr lang="en-US" sz="2000" dirty="0" smtClean="0"/>
              <a:t>Microservice Vs Monolithic</a:t>
            </a:r>
            <a:endParaRPr lang="en-US" sz="2000"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0646694"/>
              </p:ext>
            </p:extLst>
          </p:nvPr>
        </p:nvGraphicFramePr>
        <p:xfrm>
          <a:off x="1524000" y="1397000"/>
          <a:ext cx="6096000" cy="424180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tr>
              <a:tr h="370840">
                <a:tc>
                  <a:txBody>
                    <a:bodyPr/>
                    <a:lstStyle/>
                    <a:p>
                      <a:r>
                        <a:rPr lang="en-US" sz="1600" baseline="0" dirty="0" smtClean="0"/>
                        <a:t>The whole app has one DB.</a:t>
                      </a:r>
                      <a:endParaRPr lang="en-US" sz="1600"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600" dirty="0" smtClean="0"/>
                        <a:t>Every microservice has its own DB.</a:t>
                      </a:r>
                    </a:p>
                  </a:txBody>
                  <a:tcPr/>
                </a:tc>
              </a:tr>
              <a:tr h="370840">
                <a:tc>
                  <a:txBody>
                    <a:bodyPr/>
                    <a:lstStyle/>
                    <a:p>
                      <a:r>
                        <a:rPr lang="en-US" sz="1600" dirty="0" smtClean="0"/>
                        <a:t>It scales by replicating the monolith on multiple servers</a:t>
                      </a:r>
                      <a:endParaRPr lang="en-US" sz="1600" dirty="0"/>
                    </a:p>
                  </a:txBody>
                  <a:tcPr/>
                </a:tc>
                <a:tc>
                  <a:txBody>
                    <a:bodyPr/>
                    <a:lstStyle/>
                    <a:p>
                      <a:r>
                        <a:rPr lang="en-US" sz="1600" dirty="0" smtClean="0"/>
                        <a:t>It scales by distributing these services across servers and replicating as needed.</a:t>
                      </a:r>
                      <a:endParaRPr lang="en-US" sz="1600" dirty="0"/>
                    </a:p>
                  </a:txBody>
                  <a:tcPr/>
                </a:tc>
              </a:tr>
              <a:tr h="370840">
                <a:tc>
                  <a:txBody>
                    <a:bodyPr/>
                    <a:lstStyle/>
                    <a:p>
                      <a:r>
                        <a:rPr lang="en-US" sz="1600" dirty="0" smtClean="0"/>
                        <a:t>Any changes in application requires</a:t>
                      </a:r>
                      <a:r>
                        <a:rPr lang="en-US" sz="1600" baseline="0" dirty="0" smtClean="0"/>
                        <a:t> a full redeploy</a:t>
                      </a:r>
                      <a:endParaRPr lang="en-US" sz="1600" dirty="0"/>
                    </a:p>
                  </a:txBody>
                  <a:tcPr/>
                </a:tc>
                <a:tc>
                  <a:txBody>
                    <a:bodyPr/>
                    <a:lstStyle/>
                    <a:p>
                      <a:r>
                        <a:rPr lang="en-US" sz="1600" dirty="0" smtClean="0"/>
                        <a:t>It</a:t>
                      </a:r>
                      <a:r>
                        <a:rPr lang="en-US" sz="1600" baseline="0" dirty="0" smtClean="0"/>
                        <a:t> is loosely coupled, any changes in one service will not effect another service.</a:t>
                      </a:r>
                      <a:endParaRPr lang="en-US" sz="1600" dirty="0"/>
                    </a:p>
                  </a:txBody>
                  <a:tcPr/>
                </a:tc>
              </a:tr>
              <a:tr h="370840">
                <a:tc>
                  <a:txBody>
                    <a:bodyPr/>
                    <a:lstStyle/>
                    <a:p>
                      <a:r>
                        <a:rPr lang="en-US" sz="1600" dirty="0" smtClean="0"/>
                        <a:t>Hard to work with multiple teams</a:t>
                      </a:r>
                      <a:endParaRPr lang="en-US" sz="1600" dirty="0"/>
                    </a:p>
                  </a:txBody>
                  <a:tcPr/>
                </a:tc>
                <a:tc>
                  <a:txBody>
                    <a:bodyPr/>
                    <a:lstStyle/>
                    <a:p>
                      <a:r>
                        <a:rPr lang="en-US" sz="1600" dirty="0" smtClean="0"/>
                        <a:t>It is easy , as the size of the service is small and independent.</a:t>
                      </a:r>
                      <a:endParaRPr lang="en-US" sz="1600" dirty="0"/>
                    </a:p>
                  </a:txBody>
                  <a:tcPr/>
                </a:tc>
              </a:tr>
              <a:tr h="370840">
                <a:tc>
                  <a:txBody>
                    <a:bodyPr/>
                    <a:lstStyle/>
                    <a:p>
                      <a:r>
                        <a:rPr lang="en-US" sz="1600" dirty="0" smtClean="0"/>
                        <a:t>If the application is big then Hard to manage</a:t>
                      </a:r>
                      <a:r>
                        <a:rPr lang="en-US" sz="1600" baseline="0" dirty="0" smtClean="0"/>
                        <a:t> </a:t>
                      </a:r>
                      <a:endParaRPr lang="en-US" sz="1600" dirty="0"/>
                    </a:p>
                  </a:txBody>
                  <a:tcPr/>
                </a:tc>
                <a:tc>
                  <a:txBody>
                    <a:bodyPr/>
                    <a:lstStyle/>
                    <a:p>
                      <a:r>
                        <a:rPr lang="en-US" sz="1600" dirty="0" smtClean="0"/>
                        <a:t>It separate deployment ,separate monitoring</a:t>
                      </a:r>
                      <a:endParaRPr lang="en-US" sz="1600" dirty="0"/>
                    </a:p>
                  </a:txBody>
                  <a:tcPr/>
                </a:tc>
              </a:tr>
            </a:tbl>
          </a:graphicData>
        </a:graphic>
      </p:graphicFrame>
    </p:spTree>
    <p:extLst>
      <p:ext uri="{BB962C8B-B14F-4D97-AF65-F5344CB8AC3E}">
        <p14:creationId xmlns:p14="http://schemas.microsoft.com/office/powerpoint/2010/main" val="420490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1.6: Diff between Microservice and Monolithic</a:t>
            </a:r>
            <a:br>
              <a:rPr lang="en-US" sz="2000" dirty="0"/>
            </a:br>
            <a:r>
              <a:rPr lang="en-US" sz="2000" dirty="0" smtClean="0"/>
              <a:t>Microservice Vs Monolithic</a:t>
            </a:r>
            <a:endParaRPr lang="en-US" sz="2000"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315251"/>
              </p:ext>
            </p:extLst>
          </p:nvPr>
        </p:nvGraphicFramePr>
        <p:xfrm>
          <a:off x="1524000" y="1397000"/>
          <a:ext cx="6096000" cy="4185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tr>
              <a:tr h="370840">
                <a:tc>
                  <a:txBody>
                    <a:bodyPr/>
                    <a:lstStyle/>
                    <a:p>
                      <a:r>
                        <a:rPr lang="en-US" sz="1600" b="0" i="0" kern="1200" dirty="0" smtClean="0">
                          <a:solidFill>
                            <a:schemeClr val="dk1"/>
                          </a:solidFill>
                          <a:effectLst/>
                          <a:latin typeface="+mn-lt"/>
                          <a:ea typeface="+mn-ea"/>
                          <a:cs typeface="+mn-cs"/>
                        </a:rPr>
                        <a:t>Continuous deployment is difficult . </a:t>
                      </a:r>
                      <a:endParaRPr lang="en-US" sz="1600" dirty="0"/>
                    </a:p>
                  </a:txBody>
                  <a:tcPr/>
                </a:tc>
                <a:tc>
                  <a:txBody>
                    <a:bodyPr/>
                    <a:lstStyle/>
                    <a:p>
                      <a:r>
                        <a:rPr lang="en-US" sz="1600" b="0" i="0" kern="1200" dirty="0" smtClean="0">
                          <a:solidFill>
                            <a:schemeClr val="dk1"/>
                          </a:solidFill>
                          <a:effectLst/>
                          <a:latin typeface="+mn-lt"/>
                          <a:ea typeface="+mn-ea"/>
                          <a:cs typeface="+mn-cs"/>
                        </a:rPr>
                        <a:t>Continuous deployment is easy. </a:t>
                      </a:r>
                      <a:endParaRPr lang="en-US" sz="1600" dirty="0"/>
                    </a:p>
                  </a:txBody>
                  <a:tcPr/>
                </a:tc>
              </a:tr>
              <a:tr h="370840">
                <a:tc>
                  <a:txBody>
                    <a:bodyPr/>
                    <a:lstStyle/>
                    <a:p>
                      <a:r>
                        <a:rPr lang="en-US" sz="1600" b="0" i="0" kern="1200" dirty="0" smtClean="0">
                          <a:solidFill>
                            <a:schemeClr val="dk1"/>
                          </a:solidFill>
                          <a:effectLst/>
                          <a:latin typeface="+mn-lt"/>
                          <a:ea typeface="+mn-ea"/>
                          <a:cs typeface="+mn-cs"/>
                        </a:rPr>
                        <a:t>Bug in any module (e.g. memory leak) can potentially bring down the entire process. Here</a:t>
                      </a:r>
                      <a:r>
                        <a:rPr lang="en-US" sz="1600" b="0" i="0" kern="1200" baseline="0" dirty="0" smtClean="0">
                          <a:solidFill>
                            <a:schemeClr val="dk1"/>
                          </a:solidFill>
                          <a:effectLst/>
                          <a:latin typeface="+mn-lt"/>
                          <a:ea typeface="+mn-ea"/>
                          <a:cs typeface="+mn-cs"/>
                        </a:rPr>
                        <a:t> </a:t>
                      </a:r>
                      <a:r>
                        <a:rPr lang="en-US" sz="1600" b="0" i="0" kern="1200" dirty="0" smtClean="0">
                          <a:solidFill>
                            <a:schemeClr val="dk1"/>
                          </a:solidFill>
                          <a:effectLst/>
                          <a:latin typeface="+mn-lt"/>
                          <a:ea typeface="+mn-ea"/>
                          <a:cs typeface="+mn-cs"/>
                        </a:rPr>
                        <a:t>all instances of the application are identical</a:t>
                      </a:r>
                      <a:r>
                        <a:rPr lang="en-US" sz="1600" b="0" i="0" kern="1200" baseline="0" dirty="0" smtClean="0">
                          <a:solidFill>
                            <a:schemeClr val="dk1"/>
                          </a:solidFill>
                          <a:effectLst/>
                          <a:latin typeface="+mn-lt"/>
                          <a:ea typeface="+mn-ea"/>
                          <a:cs typeface="+mn-cs"/>
                        </a:rPr>
                        <a:t> , so</a:t>
                      </a:r>
                      <a:r>
                        <a:rPr lang="en-US" sz="1600" b="0" i="0" kern="1200" dirty="0" smtClean="0">
                          <a:solidFill>
                            <a:schemeClr val="dk1"/>
                          </a:solidFill>
                          <a:effectLst/>
                          <a:latin typeface="+mn-lt"/>
                          <a:ea typeface="+mn-ea"/>
                          <a:cs typeface="+mn-cs"/>
                        </a:rPr>
                        <a:t> that bug will impact the availability of the entire application.</a:t>
                      </a:r>
                      <a:endParaRPr lang="en-US" sz="1600" dirty="0"/>
                    </a:p>
                  </a:txBody>
                  <a:tcPr/>
                </a:tc>
                <a:tc>
                  <a:txBody>
                    <a:bodyPr/>
                    <a:lstStyle/>
                    <a:p>
                      <a:r>
                        <a:rPr lang="en-US" sz="1600" dirty="0" smtClean="0"/>
                        <a:t>Bug in one</a:t>
                      </a:r>
                      <a:r>
                        <a:rPr lang="en-US" sz="1600" baseline="0" dirty="0" smtClean="0"/>
                        <a:t> service</a:t>
                      </a:r>
                      <a:r>
                        <a:rPr lang="en-US" sz="1600" dirty="0" smtClean="0"/>
                        <a:t> can only effect that service.</a:t>
                      </a:r>
                      <a:r>
                        <a:rPr lang="en-US" sz="1600" baseline="0" dirty="0" smtClean="0"/>
                        <a:t> It can’t effect other service.</a:t>
                      </a:r>
                      <a:endParaRPr lang="en-US" sz="1600" dirty="0"/>
                    </a:p>
                  </a:txBody>
                  <a:tcPr/>
                </a:tc>
              </a:tr>
              <a:tr h="370840">
                <a:tc>
                  <a:txBody>
                    <a:bodyPr/>
                    <a:lstStyle/>
                    <a:p>
                      <a:r>
                        <a:rPr lang="en-US" sz="1600" b="0" i="0" kern="1200" dirty="0" smtClean="0">
                          <a:solidFill>
                            <a:schemeClr val="dk1"/>
                          </a:solidFill>
                          <a:effectLst/>
                          <a:latin typeface="+mn-lt"/>
                          <a:ea typeface="+mn-ea"/>
                          <a:cs typeface="+mn-cs"/>
                        </a:rPr>
                        <a:t>Monolithic applications has a barrier to adopting new technologies. </a:t>
                      </a:r>
                      <a:endParaRPr lang="en-US" sz="1600" dirty="0"/>
                    </a:p>
                  </a:txBody>
                  <a:tcPr/>
                </a:tc>
                <a:tc>
                  <a:txBody>
                    <a:bodyPr/>
                    <a:lstStyle/>
                    <a:p>
                      <a:r>
                        <a:rPr lang="en-US" sz="1600" dirty="0" smtClean="0"/>
                        <a:t>Microservice supports to adopt the new technology.</a:t>
                      </a:r>
                      <a:endParaRPr lang="en-US" sz="1600" dirty="0"/>
                    </a:p>
                  </a:txBody>
                  <a:tcPr/>
                </a:tc>
              </a:tr>
              <a:tr h="370840">
                <a:tc>
                  <a:txBody>
                    <a:bodyPr/>
                    <a:lstStyle/>
                    <a:p>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1502816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1.6: </a:t>
            </a:r>
            <a:r>
              <a:rPr lang="en-US" sz="2000" dirty="0"/>
              <a:t>Challenges in Microservices </a:t>
            </a:r>
            <a:br>
              <a:rPr lang="en-US" sz="2000" dirty="0"/>
            </a:br>
            <a:r>
              <a:rPr lang="en-US" sz="2000" dirty="0" smtClean="0"/>
              <a:t>Challenges / Drawbacks - Microservices </a:t>
            </a:r>
            <a:endParaRPr lang="en-US" sz="2000" dirty="0"/>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Ø"/>
            </a:pPr>
            <a:r>
              <a:rPr lang="en-US" sz="1800" b="1" dirty="0" smtClean="0"/>
              <a:t>Challenges </a:t>
            </a:r>
          </a:p>
          <a:p>
            <a:endParaRPr lang="en-US" sz="1600" dirty="0" smtClean="0"/>
          </a:p>
          <a:p>
            <a:pPr marL="460772" lvl="1" indent="-285750">
              <a:buFont typeface="Wingdings" panose="05000000000000000000" pitchFamily="2" charset="2"/>
              <a:buChar char="Ø"/>
            </a:pPr>
            <a:r>
              <a:rPr lang="en-US" sz="1600" dirty="0" smtClean="0"/>
              <a:t>It brings a lot of operation overhead.</a:t>
            </a:r>
          </a:p>
          <a:p>
            <a:pPr marL="460772" lvl="1" indent="-285750">
              <a:buFont typeface="Wingdings" panose="05000000000000000000" pitchFamily="2" charset="2"/>
              <a:buChar char="Ø"/>
            </a:pPr>
            <a:r>
              <a:rPr lang="en-US" sz="1600" dirty="0" smtClean="0"/>
              <a:t>Because of distributed deployment , default to trace problem.</a:t>
            </a:r>
          </a:p>
          <a:p>
            <a:pPr marL="460772" lvl="1" indent="-285750">
              <a:buFont typeface="Wingdings" panose="05000000000000000000" pitchFamily="2" charset="2"/>
              <a:buChar char="Ø"/>
            </a:pPr>
            <a:r>
              <a:rPr lang="en-US" sz="1600" dirty="0" smtClean="0"/>
              <a:t>Complicated to manage whole products where number of services</a:t>
            </a:r>
          </a:p>
          <a:p>
            <a:pPr lvl="1" indent="0">
              <a:buNone/>
            </a:pPr>
            <a:r>
              <a:rPr lang="en-US" sz="1600" dirty="0"/>
              <a:t> </a:t>
            </a:r>
            <a:r>
              <a:rPr lang="en-US" sz="1600" dirty="0" smtClean="0"/>
              <a:t>   increase</a:t>
            </a:r>
            <a:r>
              <a:rPr lang="en-US" sz="1450" dirty="0" smtClean="0"/>
              <a:t>.</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800" b="1" dirty="0" smtClean="0"/>
              <a:t>Drawbacks</a:t>
            </a:r>
            <a:r>
              <a:rPr lang="en-US" sz="1800" dirty="0" smtClean="0"/>
              <a:t> </a:t>
            </a:r>
          </a:p>
          <a:p>
            <a:pPr marL="460772" lvl="1" indent="-285750">
              <a:buFont typeface="Wingdings" panose="05000000000000000000" pitchFamily="2" charset="2"/>
              <a:buChar char="Ø"/>
            </a:pPr>
            <a:r>
              <a:rPr lang="en-US" sz="1600" dirty="0" smtClean="0"/>
              <a:t>Developer </a:t>
            </a:r>
            <a:r>
              <a:rPr lang="en-US" sz="1600" dirty="0"/>
              <a:t>tools/IDEs are oriented on building monolithic applications and don’t provide explicit support for developing distributed applications</a:t>
            </a:r>
            <a:r>
              <a:rPr lang="en-US" sz="1600" dirty="0" smtClean="0"/>
              <a:t>.</a:t>
            </a:r>
          </a:p>
          <a:p>
            <a:pPr marL="460772" lvl="1" indent="-285750">
              <a:buFont typeface="Wingdings" panose="05000000000000000000" pitchFamily="2" charset="2"/>
              <a:buChar char="Ø"/>
            </a:pPr>
            <a:r>
              <a:rPr lang="en-US" sz="1600" dirty="0" smtClean="0"/>
              <a:t>The </a:t>
            </a:r>
            <a:r>
              <a:rPr lang="en-US" sz="1600" dirty="0"/>
              <a:t>microservice architecture replaces N monolithic application instances with NxM services instances. If each service runs in its own JVM (or equivalent), which is usually necessary to isolate the instances, then there is the overhead of M times as many JVM runtimes. </a:t>
            </a:r>
          </a:p>
          <a:p>
            <a:pPr marL="460772" lvl="1" indent="-285750">
              <a:buFont typeface="Wingdings" panose="05000000000000000000" pitchFamily="2" charset="2"/>
              <a:buChar char="Ø"/>
            </a:pPr>
            <a:endParaRPr lang="en-US" sz="1450" dirty="0"/>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endParaRPr lang="en-US" sz="1600" dirty="0" smtClean="0"/>
          </a:p>
          <a:p>
            <a:pPr marL="460375" lvl="1" indent="-285750">
              <a:buFont typeface="Wingdings" panose="05000000000000000000" pitchFamily="2" charset="2"/>
              <a:buChar char="Ø"/>
            </a:pPr>
            <a:endParaRPr lang="en-US" sz="1600" dirty="0"/>
          </a:p>
        </p:txBody>
      </p:sp>
      <p:pic>
        <p:nvPicPr>
          <p:cNvPr id="4" name="Picture 3" descr="http://www.mymanagementguide.com/wp-content/uploads/2010/07/Key-Project-Management-Challenges-300x300.jpg"/>
          <p:cNvPicPr/>
          <p:nvPr/>
        </p:nvPicPr>
        <p:blipFill>
          <a:blip r:embed="rId3">
            <a:extLst>
              <a:ext uri="{28A0092B-C50C-407E-A947-70E740481C1C}">
                <a14:useLocalDpi xmlns:a14="http://schemas.microsoft.com/office/drawing/2010/main" val="0"/>
              </a:ext>
            </a:extLst>
          </a:blip>
          <a:srcRect/>
          <a:stretch>
            <a:fillRect/>
          </a:stretch>
        </p:blipFill>
        <p:spPr bwMode="auto">
          <a:xfrm>
            <a:off x="7191475" y="1357528"/>
            <a:ext cx="1585595" cy="1585595"/>
          </a:xfrm>
          <a:prstGeom prst="rect">
            <a:avLst/>
          </a:prstGeom>
          <a:noFill/>
          <a:ln>
            <a:noFill/>
          </a:ln>
        </p:spPr>
      </p:pic>
    </p:spTree>
    <p:extLst>
      <p:ext uri="{BB962C8B-B14F-4D97-AF65-F5344CB8AC3E}">
        <p14:creationId xmlns:p14="http://schemas.microsoft.com/office/powerpoint/2010/main" val="11194422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1.3: Introduction to </a:t>
            </a:r>
            <a:r>
              <a:rPr lang="en-US" sz="2000" dirty="0"/>
              <a:t>Microservice Architecture</a:t>
            </a:r>
            <a:br>
              <a:rPr lang="en-US" sz="2000" dirty="0"/>
            </a:br>
            <a:r>
              <a:rPr lang="en-US" sz="2000" dirty="0" smtClean="0"/>
              <a:t>Microservices implementation stack </a:t>
            </a:r>
            <a:endParaRPr lang="en-US" sz="2000" dirty="0"/>
          </a:p>
        </p:txBody>
      </p:sp>
      <p:sp>
        <p:nvSpPr>
          <p:cNvPr id="3" name="Content Placeholder 2"/>
          <p:cNvSpPr>
            <a:spLocks noGrp="1"/>
          </p:cNvSpPr>
          <p:nvPr>
            <p:ph idx="1"/>
          </p:nvPr>
        </p:nvSpPr>
        <p:spPr/>
        <p:txBody>
          <a:bodyPr>
            <a:normAutofit/>
          </a:bodyPr>
          <a:lstStyle/>
          <a:p>
            <a:pPr lvl="1"/>
            <a:r>
              <a:rPr lang="en-US" sz="1800" dirty="0" smtClean="0"/>
              <a:t>Spring Boot and Spring cloud</a:t>
            </a:r>
          </a:p>
          <a:p>
            <a:pPr lvl="1"/>
            <a:endParaRPr lang="en-US" sz="1800" dirty="0" smtClean="0"/>
          </a:p>
          <a:p>
            <a:pPr lvl="1"/>
            <a:r>
              <a:rPr lang="en-US" sz="1800" dirty="0" smtClean="0"/>
              <a:t>Microservice with Python</a:t>
            </a:r>
          </a:p>
          <a:p>
            <a:pPr marL="3572" lvl="1" indent="0">
              <a:buNone/>
            </a:pPr>
            <a:endParaRPr lang="en-US" sz="1800" dirty="0" smtClean="0"/>
          </a:p>
          <a:p>
            <a:pPr lvl="1"/>
            <a:r>
              <a:rPr lang="en-US" sz="1800" dirty="0" smtClean="0"/>
              <a:t>Microservice with PHP</a:t>
            </a:r>
          </a:p>
          <a:p>
            <a:pPr lvl="1"/>
            <a:endParaRPr lang="en-US" sz="1800" dirty="0" smtClean="0"/>
          </a:p>
          <a:p>
            <a:pPr lvl="1"/>
            <a:r>
              <a:rPr lang="en-US" sz="1800" dirty="0" smtClean="0"/>
              <a:t>Prometheus </a:t>
            </a:r>
            <a:r>
              <a:rPr lang="en-US" sz="1800" dirty="0" err="1" smtClean="0"/>
              <a:t>Microservices</a:t>
            </a:r>
            <a:endParaRPr lang="en-US" sz="1800" dirty="0" smtClean="0"/>
          </a:p>
          <a:p>
            <a:pPr lvl="1"/>
            <a:endParaRPr lang="en-US" sz="1800" dirty="0" smtClean="0"/>
          </a:p>
          <a:p>
            <a:pPr lvl="1"/>
            <a:r>
              <a:rPr lang="en-US" sz="1800" dirty="0" smtClean="0"/>
              <a:t>Netflix </a:t>
            </a:r>
            <a:r>
              <a:rPr lang="en-US" sz="1800" dirty="0" err="1" smtClean="0"/>
              <a:t>Microservices</a:t>
            </a:r>
            <a:r>
              <a:rPr lang="en-US" sz="1800" dirty="0" smtClean="0"/>
              <a:t> Monitoring</a:t>
            </a:r>
          </a:p>
          <a:p>
            <a:pPr lvl="1"/>
            <a:endParaRPr lang="en-US" sz="1800" dirty="0" smtClean="0"/>
          </a:p>
          <a:p>
            <a:pPr lvl="1"/>
            <a:r>
              <a:rPr lang="en-US" sz="1800" dirty="0" smtClean="0"/>
              <a:t>Fabric 8</a:t>
            </a:r>
          </a:p>
          <a:p>
            <a:pPr lvl="1"/>
            <a:endParaRPr lang="en-US" sz="1800" dirty="0" smtClean="0"/>
          </a:p>
          <a:p>
            <a:pPr lvl="1"/>
            <a:r>
              <a:rPr lang="en-US" sz="1800" dirty="0" err="1" smtClean="0"/>
              <a:t>Dropwizard</a:t>
            </a:r>
            <a:endParaRPr lang="en-US" sz="1800" dirty="0" smtClean="0"/>
          </a:p>
          <a:p>
            <a:pPr lvl="1"/>
            <a:endParaRPr lang="en-US" sz="1800" dirty="0" smtClean="0"/>
          </a:p>
          <a:p>
            <a:pPr lvl="1"/>
            <a:r>
              <a:rPr lang="en-US" sz="1800" dirty="0" err="1" smtClean="0"/>
              <a:t>Netty</a:t>
            </a:r>
            <a:endParaRPr lang="en-US" sz="1800" dirty="0" smtClean="0"/>
          </a:p>
          <a:p>
            <a:pPr lvl="1"/>
            <a:endParaRPr lang="en-US" sz="1800" dirty="0" smtClean="0"/>
          </a:p>
          <a:p>
            <a:pPr lvl="1"/>
            <a:r>
              <a:rPr lang="en-US" sz="1800" dirty="0" smtClean="0"/>
              <a:t>jackson</a:t>
            </a:r>
          </a:p>
          <a:p>
            <a:pPr lvl="1"/>
            <a:endParaRPr lang="en-US" sz="1600" dirty="0"/>
          </a:p>
        </p:txBody>
      </p:sp>
    </p:spTree>
    <p:extLst>
      <p:ext uri="{BB962C8B-B14F-4D97-AF65-F5344CB8AC3E}">
        <p14:creationId xmlns:p14="http://schemas.microsoft.com/office/powerpoint/2010/main" val="2346211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smtClean="0"/>
              <a:t>Summary</a:t>
            </a:r>
            <a:endParaRPr lang="en-US" sz="2000" dirty="0"/>
          </a:p>
        </p:txBody>
      </p:sp>
      <p:sp>
        <p:nvSpPr>
          <p:cNvPr id="4" name="Content Placeholder 3"/>
          <p:cNvSpPr>
            <a:spLocks noGrp="1"/>
          </p:cNvSpPr>
          <p:nvPr>
            <p:ph idx="1"/>
          </p:nvPr>
        </p:nvSpPr>
        <p:spPr/>
        <p:txBody>
          <a:bodyPr>
            <a:normAutofit/>
          </a:bodyPr>
          <a:lstStyle/>
          <a:p>
            <a:r>
              <a:rPr lang="en-US" sz="1800" dirty="0"/>
              <a:t>In this lesson, you have learnt</a:t>
            </a:r>
            <a:r>
              <a:rPr lang="en-US" sz="1800" dirty="0" smtClean="0"/>
              <a:t>:</a:t>
            </a:r>
          </a:p>
          <a:p>
            <a:endParaRPr lang="en-US" sz="1800" dirty="0"/>
          </a:p>
          <a:p>
            <a:pPr lvl="1"/>
            <a:r>
              <a:rPr lang="en-US" sz="1600" dirty="0"/>
              <a:t>What is Service </a:t>
            </a:r>
            <a:r>
              <a:rPr lang="en-US" sz="1600" dirty="0" smtClean="0"/>
              <a:t>?</a:t>
            </a:r>
          </a:p>
          <a:p>
            <a:pPr lvl="1"/>
            <a:endParaRPr lang="en-US" sz="1600" dirty="0"/>
          </a:p>
          <a:p>
            <a:pPr lvl="1"/>
            <a:r>
              <a:rPr lang="en-US" sz="1600" dirty="0"/>
              <a:t>What is Monolithic </a:t>
            </a:r>
            <a:r>
              <a:rPr lang="en-US" sz="1600" dirty="0" smtClean="0"/>
              <a:t>Architecture</a:t>
            </a:r>
          </a:p>
          <a:p>
            <a:pPr lvl="1"/>
            <a:endParaRPr lang="en-US" sz="1600" dirty="0"/>
          </a:p>
          <a:p>
            <a:pPr lvl="1"/>
            <a:r>
              <a:rPr lang="en-US" sz="1600" dirty="0"/>
              <a:t>Introduction to </a:t>
            </a:r>
            <a:r>
              <a:rPr lang="en-US" sz="1600" dirty="0" err="1"/>
              <a:t>Microservice</a:t>
            </a:r>
            <a:r>
              <a:rPr lang="en-US" sz="1600" dirty="0"/>
              <a:t> </a:t>
            </a:r>
            <a:endParaRPr lang="en-US" sz="1600" dirty="0" smtClean="0"/>
          </a:p>
          <a:p>
            <a:pPr lvl="1"/>
            <a:endParaRPr lang="en-US" sz="1600" dirty="0"/>
          </a:p>
          <a:p>
            <a:pPr lvl="1"/>
            <a:r>
              <a:rPr lang="en-US" sz="1600" dirty="0"/>
              <a:t>Emergence of </a:t>
            </a:r>
            <a:r>
              <a:rPr lang="en-US" sz="1600" dirty="0" err="1" smtClean="0"/>
              <a:t>Microservice</a:t>
            </a:r>
            <a:endParaRPr lang="en-US" sz="1600" dirty="0" smtClean="0"/>
          </a:p>
          <a:p>
            <a:pPr lvl="1"/>
            <a:endParaRPr lang="en-US" sz="1600" dirty="0"/>
          </a:p>
          <a:p>
            <a:pPr lvl="1"/>
            <a:r>
              <a:rPr lang="en-US" sz="1600" dirty="0"/>
              <a:t>Benefits of </a:t>
            </a:r>
            <a:r>
              <a:rPr lang="en-US" sz="1600" dirty="0" err="1"/>
              <a:t>Microservice</a:t>
            </a:r>
            <a:r>
              <a:rPr lang="en-US" sz="1600" dirty="0"/>
              <a:t> </a:t>
            </a:r>
            <a:r>
              <a:rPr lang="en-US" sz="1600" dirty="0" smtClean="0"/>
              <a:t>Architecture</a:t>
            </a:r>
          </a:p>
          <a:p>
            <a:pPr lvl="1"/>
            <a:endParaRPr lang="en-US" sz="1600" dirty="0"/>
          </a:p>
          <a:p>
            <a:pPr lvl="1"/>
            <a:r>
              <a:rPr lang="en-US" sz="1600" dirty="0"/>
              <a:t>Diff between Microservice and </a:t>
            </a:r>
            <a:r>
              <a:rPr lang="en-US" sz="1600" dirty="0" smtClean="0"/>
              <a:t>Monolithic</a:t>
            </a:r>
          </a:p>
          <a:p>
            <a:pPr lvl="1"/>
            <a:endParaRPr lang="en-US" sz="1600" dirty="0"/>
          </a:p>
          <a:p>
            <a:pPr lvl="1"/>
            <a:r>
              <a:rPr lang="en-US" sz="1600" dirty="0"/>
              <a:t>Challenges in Microservices </a:t>
            </a:r>
          </a:p>
          <a:p>
            <a:endParaRPr lang="en-US" sz="1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lstStyle/>
          <a:p>
            <a:r>
              <a:rPr lang="en-US" sz="1800" dirty="0"/>
              <a:t>Question 1: </a:t>
            </a:r>
            <a:r>
              <a:rPr lang="en-US" sz="1800" dirty="0" smtClean="0"/>
              <a:t>_____ is </a:t>
            </a:r>
            <a:r>
              <a:rPr lang="en-US" sz="1800" dirty="0"/>
              <a:t>a piece of SW which provides the functionalities to the other pieces of SW </a:t>
            </a:r>
            <a:endParaRPr lang="en-US" sz="1800" dirty="0" smtClean="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r>
              <a:rPr lang="en-US" sz="1800" dirty="0"/>
              <a:t>Question </a:t>
            </a:r>
            <a:r>
              <a:rPr lang="en-US" sz="1800" dirty="0" smtClean="0"/>
              <a:t>2: </a:t>
            </a:r>
            <a:r>
              <a:rPr lang="en-US" sz="1800" dirty="0"/>
              <a:t>_________ architecture is an architectural style which structures the complete application into one </a:t>
            </a:r>
            <a:r>
              <a:rPr lang="en-US" sz="1800" dirty="0" smtClean="0"/>
              <a:t>Executable </a:t>
            </a:r>
            <a:r>
              <a:rPr lang="en-US" sz="1800" dirty="0"/>
              <a:t>component .</a:t>
            </a:r>
          </a:p>
          <a:p>
            <a:pPr marL="0" indent="0">
              <a:buNone/>
            </a:pPr>
            <a:endParaRPr lang="en-US" sz="1800" dirty="0" smtClean="0"/>
          </a:p>
          <a:p>
            <a:pPr marL="0" indent="0">
              <a:buNone/>
            </a:pPr>
            <a:endParaRPr lang="en-US" sz="1800" dirty="0"/>
          </a:p>
          <a:p>
            <a:pPr marL="0" indent="0">
              <a:buNone/>
            </a:pPr>
            <a:endParaRPr lang="en-US" sz="1800" dirty="0"/>
          </a:p>
          <a:p>
            <a:r>
              <a:rPr lang="en-US" sz="1800" dirty="0"/>
              <a:t>Question 3: </a:t>
            </a:r>
            <a:r>
              <a:rPr lang="en-US" sz="1800" dirty="0" smtClean="0"/>
              <a:t>Service is Stateless .</a:t>
            </a:r>
          </a:p>
          <a:p>
            <a:pPr lvl="1"/>
            <a:r>
              <a:rPr lang="en-US" sz="1600" dirty="0" smtClean="0"/>
              <a:t>True</a:t>
            </a:r>
          </a:p>
          <a:p>
            <a:pPr lvl="1"/>
            <a:r>
              <a:rPr lang="en-US" sz="1600" dirty="0" smtClean="0"/>
              <a:t>False</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1.1: What is Service ?</a:t>
            </a:r>
            <a:r>
              <a:rPr lang="en-US" sz="2000" dirty="0"/>
              <a:t/>
            </a:r>
            <a:br>
              <a:rPr lang="en-US" sz="2000" dirty="0"/>
            </a:br>
            <a:r>
              <a:rPr lang="en-US" sz="2000" dirty="0" smtClean="0"/>
              <a:t>What is Service ?</a:t>
            </a:r>
            <a:endParaRPr lang="en-US" sz="2000" dirty="0"/>
          </a:p>
        </p:txBody>
      </p:sp>
      <p:pic>
        <p:nvPicPr>
          <p:cNvPr id="5" name="Picture 4"/>
          <p:cNvPicPr>
            <a:picLocks noChangeAspect="1"/>
          </p:cNvPicPr>
          <p:nvPr/>
        </p:nvPicPr>
        <p:blipFill>
          <a:blip r:embed="rId3"/>
          <a:stretch>
            <a:fillRect/>
          </a:stretch>
        </p:blipFill>
        <p:spPr>
          <a:xfrm>
            <a:off x="746468" y="1528018"/>
            <a:ext cx="7821976" cy="5160804"/>
          </a:xfrm>
          <a:prstGeom prst="rect">
            <a:avLst/>
          </a:prstGeom>
        </p:spPr>
      </p:pic>
    </p:spTree>
    <p:extLst>
      <p:ext uri="{BB962C8B-B14F-4D97-AF65-F5344CB8AC3E}">
        <p14:creationId xmlns:p14="http://schemas.microsoft.com/office/powerpoint/2010/main" val="1545298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a:xfrm>
            <a:off x="305991" y="1268415"/>
            <a:ext cx="6887389" cy="4643751"/>
          </a:xfrm>
        </p:spPr>
        <p:txBody>
          <a:bodyPr/>
          <a:lstStyle/>
          <a:p>
            <a:r>
              <a:rPr lang="en-US" sz="1800" dirty="0" smtClean="0"/>
              <a:t>Question 4: </a:t>
            </a:r>
            <a:r>
              <a:rPr lang="en-US" sz="1800" dirty="0"/>
              <a:t>_________ architecture is  a Service-oriented architecture, that is composed of loosely coupled elements that have bounded contexts.</a:t>
            </a:r>
          </a:p>
          <a:p>
            <a:endParaRPr lang="en-US" sz="1800" dirty="0" smtClean="0"/>
          </a:p>
          <a:p>
            <a:r>
              <a:rPr lang="en-US" sz="1800" dirty="0" smtClean="0"/>
              <a:t>Question </a:t>
            </a:r>
            <a:r>
              <a:rPr lang="en-US" sz="1800" dirty="0"/>
              <a:t>5</a:t>
            </a:r>
            <a:r>
              <a:rPr lang="en-US" sz="1800" dirty="0" smtClean="0"/>
              <a:t>: </a:t>
            </a:r>
            <a:r>
              <a:rPr lang="en-US" sz="1800" dirty="0"/>
              <a:t>Which of the followings </a:t>
            </a:r>
            <a:r>
              <a:rPr lang="en-US" sz="1800" dirty="0" smtClean="0"/>
              <a:t>important </a:t>
            </a:r>
            <a:r>
              <a:rPr lang="en-US" sz="1800" dirty="0"/>
              <a:t>ilities which directly impact on development </a:t>
            </a:r>
            <a:r>
              <a:rPr lang="en-US" sz="1800" dirty="0" smtClean="0"/>
              <a:t>velocity</a:t>
            </a:r>
          </a:p>
          <a:p>
            <a:endParaRPr lang="en-US" sz="1800" dirty="0"/>
          </a:p>
          <a:p>
            <a:pPr lvl="1"/>
            <a:r>
              <a:rPr lang="en-US" sz="1600" dirty="0" smtClean="0"/>
              <a:t>scalability</a:t>
            </a:r>
            <a:endParaRPr lang="en-US" sz="1600" dirty="0"/>
          </a:p>
          <a:p>
            <a:pPr lvl="1"/>
            <a:r>
              <a:rPr lang="en-US" sz="1600" dirty="0" smtClean="0"/>
              <a:t>Deployibility</a:t>
            </a:r>
            <a:endParaRPr lang="en-US" sz="1600" dirty="0"/>
          </a:p>
          <a:p>
            <a:pPr lvl="1"/>
            <a:r>
              <a:rPr lang="en-US" sz="1600" dirty="0" smtClean="0"/>
              <a:t>Maintainability</a:t>
            </a:r>
          </a:p>
          <a:p>
            <a:pPr lvl="1"/>
            <a:r>
              <a:rPr lang="en-US" sz="1600" dirty="0" smtClean="0"/>
              <a:t>All of the above</a:t>
            </a:r>
          </a:p>
          <a:p>
            <a:pPr lvl="1"/>
            <a:endParaRPr lang="en-US" sz="1800" dirty="0"/>
          </a:p>
          <a:p>
            <a:r>
              <a:rPr lang="en-US" sz="1800" dirty="0"/>
              <a:t>Question 6: Which of the followings are the microservice implementation </a:t>
            </a:r>
            <a:r>
              <a:rPr lang="en-US" sz="1800" dirty="0" smtClean="0"/>
              <a:t>stack</a:t>
            </a:r>
          </a:p>
          <a:p>
            <a:endParaRPr lang="en-US" sz="1800" dirty="0"/>
          </a:p>
          <a:p>
            <a:pPr lvl="1"/>
            <a:r>
              <a:rPr lang="en-US" sz="1600" dirty="0"/>
              <a:t>Spring boot</a:t>
            </a:r>
          </a:p>
          <a:p>
            <a:pPr lvl="1"/>
            <a:r>
              <a:rPr lang="en-US" sz="1600" dirty="0"/>
              <a:t>Netflix Microservices Monitoring</a:t>
            </a:r>
          </a:p>
          <a:p>
            <a:pPr lvl="1"/>
            <a:r>
              <a:rPr lang="en-US" sz="1600" dirty="0"/>
              <a:t>All of the above</a:t>
            </a:r>
          </a:p>
          <a:p>
            <a:pPr marL="3572" lvl="1" indent="0">
              <a:buNone/>
            </a:pPr>
            <a:endParaRPr lang="en-US" dirty="0"/>
          </a:p>
          <a:p>
            <a:pPr lvl="1"/>
            <a:endParaRPr lang="en-US" dirty="0"/>
          </a:p>
          <a:p>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1.1: What is Service ?</a:t>
            </a:r>
            <a:r>
              <a:rPr lang="en-US" sz="2000" dirty="0"/>
              <a:t/>
            </a:r>
            <a:br>
              <a:rPr lang="en-US" sz="2000" dirty="0"/>
            </a:br>
            <a:r>
              <a:rPr lang="en-US" sz="2000" dirty="0" smtClean="0"/>
              <a:t>What is Service – Big picture</a:t>
            </a:r>
            <a:endParaRPr lang="en-US" sz="2000" dirty="0"/>
          </a:p>
        </p:txBody>
      </p:sp>
      <p:pic>
        <p:nvPicPr>
          <p:cNvPr id="3" name="Picture 2"/>
          <p:cNvPicPr>
            <a:picLocks noChangeAspect="1"/>
          </p:cNvPicPr>
          <p:nvPr/>
        </p:nvPicPr>
        <p:blipFill>
          <a:blip r:embed="rId3"/>
          <a:stretch>
            <a:fillRect/>
          </a:stretch>
        </p:blipFill>
        <p:spPr>
          <a:xfrm>
            <a:off x="1319753" y="2059898"/>
            <a:ext cx="6627044" cy="4450379"/>
          </a:xfrm>
          <a:prstGeom prst="rect">
            <a:avLst/>
          </a:prstGeom>
        </p:spPr>
      </p:pic>
      <p:sp>
        <p:nvSpPr>
          <p:cNvPr id="4" name="Rectangle 3"/>
          <p:cNvSpPr/>
          <p:nvPr/>
        </p:nvSpPr>
        <p:spPr>
          <a:xfrm>
            <a:off x="305992" y="974411"/>
            <a:ext cx="8130998" cy="1034129"/>
          </a:xfrm>
          <a:prstGeom prst="rect">
            <a:avLst/>
          </a:prstGeom>
        </p:spPr>
        <p:txBody>
          <a:bodyPr wrap="square">
            <a:spAutoFit/>
          </a:bodyPr>
          <a:lstStyle/>
          <a:p>
            <a:pPr marL="285750" indent="-285750">
              <a:spcBef>
                <a:spcPct val="40000"/>
              </a:spcBef>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a distributed application , SOA implemented Service can be distributed among multiple server with proper scalability and </a:t>
            </a:r>
          </a:p>
          <a:p>
            <a:pPr marL="224303" indent="-224303">
              <a:spcBef>
                <a:spcPct val="40000"/>
              </a:spcBef>
            </a:pPr>
            <a:r>
              <a:rPr lang="en-US" dirty="0" smtClean="0">
                <a:latin typeface="Verdana" panose="020B0604030504040204" pitchFamily="34" charset="0"/>
                <a:ea typeface="Verdana" panose="020B0604030504040204" pitchFamily="34" charset="0"/>
                <a:cs typeface="Verdana" panose="020B0604030504040204" pitchFamily="34" charset="0"/>
              </a:rPr>
              <a:t>    can </a:t>
            </a:r>
            <a:r>
              <a:rPr lang="en-US" dirty="0">
                <a:latin typeface="Verdana" panose="020B0604030504040204" pitchFamily="34" charset="0"/>
                <a:ea typeface="Verdana" panose="020B0604030504040204" pitchFamily="34" charset="0"/>
                <a:cs typeface="Verdana" panose="020B0604030504040204" pitchFamily="34" charset="0"/>
              </a:rPr>
              <a:t>be reuse by any type of application </a:t>
            </a:r>
            <a:r>
              <a:rPr lang="en-US" dirty="0" smtClean="0">
                <a:latin typeface="Verdana" panose="020B0604030504040204" pitchFamily="34" charset="0"/>
                <a:ea typeface="Verdana" panose="020B0604030504040204" pitchFamily="34" charset="0"/>
                <a:cs typeface="Verdana" panose="020B0604030504040204" pitchFamily="34" charset="0"/>
              </a:rPr>
              <a:t>.</a:t>
            </a:r>
            <a:endParaRPr lang="en-US" dirty="0"/>
          </a:p>
        </p:txBody>
      </p:sp>
    </p:spTree>
    <p:extLst>
      <p:ext uri="{BB962C8B-B14F-4D97-AF65-F5344CB8AC3E}">
        <p14:creationId xmlns:p14="http://schemas.microsoft.com/office/powerpoint/2010/main" val="516928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1.2</a:t>
            </a:r>
            <a:r>
              <a:rPr lang="en-US" sz="2000" dirty="0"/>
              <a:t>: What is Monolithic Architecture</a:t>
            </a:r>
            <a:br>
              <a:rPr lang="en-US" sz="2000" dirty="0"/>
            </a:br>
            <a:r>
              <a:rPr lang="en-US" sz="2000" dirty="0"/>
              <a:t/>
            </a:r>
            <a:br>
              <a:rPr lang="en-US" sz="2000" dirty="0"/>
            </a:br>
            <a:r>
              <a:rPr lang="en-US" sz="2000" dirty="0" smtClean="0"/>
              <a:t>Traditional – Monolithic Architecture</a:t>
            </a:r>
            <a:endParaRPr lang="en-US" sz="2000" dirty="0"/>
          </a:p>
        </p:txBody>
      </p:sp>
      <p:sp>
        <p:nvSpPr>
          <p:cNvPr id="3" name="Content Placeholder 2"/>
          <p:cNvSpPr>
            <a:spLocks noGrp="1"/>
          </p:cNvSpPr>
          <p:nvPr>
            <p:ph idx="1"/>
          </p:nvPr>
        </p:nvSpPr>
        <p:spPr/>
        <p:txBody>
          <a:bodyPr>
            <a:normAutofit/>
          </a:bodyPr>
          <a:lstStyle/>
          <a:p>
            <a:r>
              <a:rPr lang="en-US" sz="1800" dirty="0" smtClean="0"/>
              <a:t>The Monolithic architecture is an architectural style which structures the complete application into one Executable component.</a:t>
            </a:r>
            <a:endParaRPr lang="en-US" sz="1800" dirty="0"/>
          </a:p>
        </p:txBody>
      </p:sp>
      <p:pic>
        <p:nvPicPr>
          <p:cNvPr id="5" name="Picture 4"/>
          <p:cNvPicPr>
            <a:picLocks noChangeAspect="1"/>
          </p:cNvPicPr>
          <p:nvPr/>
        </p:nvPicPr>
        <p:blipFill>
          <a:blip r:embed="rId3"/>
          <a:stretch>
            <a:fillRect/>
          </a:stretch>
        </p:blipFill>
        <p:spPr>
          <a:xfrm>
            <a:off x="705081" y="2204587"/>
            <a:ext cx="7293165" cy="4531390"/>
          </a:xfrm>
          <a:prstGeom prst="rect">
            <a:avLst/>
          </a:prstGeom>
        </p:spPr>
      </p:pic>
    </p:spTree>
    <p:extLst>
      <p:ext uri="{BB962C8B-B14F-4D97-AF65-F5344CB8AC3E}">
        <p14:creationId xmlns:p14="http://schemas.microsoft.com/office/powerpoint/2010/main" val="800883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1.2: </a:t>
            </a:r>
            <a:r>
              <a:rPr lang="en-US" sz="2000" dirty="0"/>
              <a:t>What is Monolithic Architecture</a:t>
            </a:r>
            <a:br>
              <a:rPr lang="en-US" sz="2000" dirty="0"/>
            </a:br>
            <a:r>
              <a:rPr lang="en-US" sz="2000" dirty="0" smtClean="0"/>
              <a:t/>
            </a:r>
            <a:br>
              <a:rPr lang="en-US" sz="2000" dirty="0" smtClean="0"/>
            </a:br>
            <a:r>
              <a:rPr lang="en-US" sz="2000" dirty="0" smtClean="0"/>
              <a:t>Traditional – Monolithic Architecture</a:t>
            </a:r>
            <a:endParaRPr lang="en-US" sz="2000" dirty="0"/>
          </a:p>
        </p:txBody>
      </p:sp>
      <p:sp>
        <p:nvSpPr>
          <p:cNvPr id="3" name="Content Placeholder 2"/>
          <p:cNvSpPr>
            <a:spLocks noGrp="1"/>
          </p:cNvSpPr>
          <p:nvPr>
            <p:ph idx="1"/>
          </p:nvPr>
        </p:nvSpPr>
        <p:spPr/>
        <p:txBody>
          <a:bodyPr/>
          <a:lstStyle/>
          <a:p>
            <a:pPr lvl="1"/>
            <a:endParaRPr lang="en-US" dirty="0"/>
          </a:p>
        </p:txBody>
      </p:sp>
      <p:pic>
        <p:nvPicPr>
          <p:cNvPr id="6" name="Picture 5" descr="Image result for monolithic architectur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1829" y="2487411"/>
            <a:ext cx="3234690" cy="2554667"/>
          </a:xfrm>
          <a:prstGeom prst="rect">
            <a:avLst/>
          </a:prstGeom>
          <a:noFill/>
          <a:ln>
            <a:noFill/>
          </a:ln>
        </p:spPr>
      </p:pic>
      <p:pic>
        <p:nvPicPr>
          <p:cNvPr id="4" name="Picture 3"/>
          <p:cNvPicPr>
            <a:picLocks noChangeAspect="1"/>
          </p:cNvPicPr>
          <p:nvPr/>
        </p:nvPicPr>
        <p:blipFill>
          <a:blip r:embed="rId4"/>
          <a:stretch>
            <a:fillRect/>
          </a:stretch>
        </p:blipFill>
        <p:spPr>
          <a:xfrm>
            <a:off x="462708" y="1366092"/>
            <a:ext cx="8394853" cy="4844208"/>
          </a:xfrm>
          <a:prstGeom prst="rect">
            <a:avLst/>
          </a:prstGeom>
        </p:spPr>
      </p:pic>
    </p:spTree>
    <p:extLst>
      <p:ext uri="{BB962C8B-B14F-4D97-AF65-F5344CB8AC3E}">
        <p14:creationId xmlns:p14="http://schemas.microsoft.com/office/powerpoint/2010/main" val="182072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1.2: </a:t>
            </a:r>
            <a:r>
              <a:rPr lang="en-US" sz="2000" dirty="0"/>
              <a:t>What is Monolithic Architecture</a:t>
            </a:r>
            <a:br>
              <a:rPr lang="en-US" sz="2000" dirty="0"/>
            </a:br>
            <a:r>
              <a:rPr lang="en-US" sz="2000" dirty="0" smtClean="0"/>
              <a:t>Challenges – Monolithic Architecture</a:t>
            </a:r>
            <a:endParaRPr lang="en-US" sz="2000" dirty="0"/>
          </a:p>
        </p:txBody>
      </p:sp>
      <p:sp>
        <p:nvSpPr>
          <p:cNvPr id="3" name="Content Placeholder 2"/>
          <p:cNvSpPr>
            <a:spLocks noGrp="1"/>
          </p:cNvSpPr>
          <p:nvPr>
            <p:ph idx="1"/>
          </p:nvPr>
        </p:nvSpPr>
        <p:spPr/>
        <p:txBody>
          <a:bodyPr>
            <a:normAutofit/>
          </a:bodyPr>
          <a:lstStyle/>
          <a:p>
            <a:pPr marL="174625" lvl="1" indent="0">
              <a:buNone/>
            </a:pPr>
            <a:endParaRPr lang="en-US" sz="1600" dirty="0">
              <a:latin typeface="+mj-lt"/>
            </a:endParaRPr>
          </a:p>
          <a:p>
            <a:pPr marL="174625" lvl="1" indent="0">
              <a:buNone/>
            </a:pPr>
            <a:endParaRPr lang="en-US" sz="1600" dirty="0">
              <a:latin typeface="+mj-lt"/>
            </a:endParaRPr>
          </a:p>
          <a:p>
            <a:pPr marL="186919" indent="-186919">
              <a:buFont typeface="Arial" panose="020B0604020202020204" pitchFamily="34" charset="0"/>
              <a:buChar char="•"/>
            </a:pPr>
            <a:r>
              <a:rPr lang="en-US" sz="1800" dirty="0">
                <a:latin typeface="+mj-lt"/>
              </a:rPr>
              <a:t>A typical enterprise application</a:t>
            </a:r>
          </a:p>
          <a:p>
            <a:pPr marL="186919" indent="-186919">
              <a:buFont typeface="Arial" panose="020B0604020202020204" pitchFamily="34" charset="0"/>
              <a:buChar char="•"/>
            </a:pPr>
            <a:r>
              <a:rPr lang="en-US" sz="1800" dirty="0">
                <a:latin typeface="+mj-lt"/>
              </a:rPr>
              <a:t>No restriction on Size</a:t>
            </a:r>
          </a:p>
          <a:p>
            <a:pPr marL="186919" indent="-186919">
              <a:buFont typeface="Arial" panose="020B0604020202020204" pitchFamily="34" charset="0"/>
              <a:buChar char="•"/>
            </a:pPr>
            <a:r>
              <a:rPr lang="en-US" sz="1800" dirty="0">
                <a:latin typeface="+mj-lt"/>
              </a:rPr>
              <a:t>Large codebase</a:t>
            </a:r>
          </a:p>
          <a:p>
            <a:pPr marL="186919" indent="-186919">
              <a:buFont typeface="Arial" panose="020B0604020202020204" pitchFamily="34" charset="0"/>
              <a:buChar char="•"/>
            </a:pPr>
            <a:r>
              <a:rPr lang="en-US" sz="1800" dirty="0">
                <a:latin typeface="+mj-lt"/>
              </a:rPr>
              <a:t>Longer development times</a:t>
            </a:r>
          </a:p>
          <a:p>
            <a:pPr marL="186919" indent="-186919">
              <a:buFont typeface="Arial" panose="020B0604020202020204" pitchFamily="34" charset="0"/>
              <a:buChar char="•"/>
            </a:pPr>
            <a:r>
              <a:rPr lang="en-US" sz="1800" dirty="0">
                <a:latin typeface="+mj-lt"/>
                <a:cs typeface="Arial" pitchFamily="34" charset="0"/>
              </a:rPr>
              <a:t>Inaccessible features</a:t>
            </a:r>
          </a:p>
          <a:p>
            <a:pPr marL="186919" indent="-186919">
              <a:buFont typeface="Arial" panose="020B0604020202020204" pitchFamily="34" charset="0"/>
              <a:buChar char="•"/>
            </a:pPr>
            <a:r>
              <a:rPr lang="en-US" sz="1800" dirty="0">
                <a:latin typeface="+mj-lt"/>
              </a:rPr>
              <a:t>Fixed technology stack</a:t>
            </a:r>
          </a:p>
          <a:p>
            <a:pPr marL="186919" indent="-186919">
              <a:buFont typeface="Arial" panose="020B0604020202020204" pitchFamily="34" charset="0"/>
              <a:buChar char="•"/>
            </a:pPr>
            <a:r>
              <a:rPr lang="en-US" sz="1800" dirty="0">
                <a:latin typeface="+mj-lt"/>
              </a:rPr>
              <a:t>High level of coupling between Modules and services</a:t>
            </a:r>
          </a:p>
          <a:p>
            <a:pPr marL="186919" indent="-186919">
              <a:buFont typeface="Arial" panose="020B0604020202020204" pitchFamily="34" charset="0"/>
              <a:buChar char="•"/>
            </a:pPr>
            <a:r>
              <a:rPr lang="en-US" sz="1800" dirty="0">
                <a:latin typeface="+mj-lt"/>
              </a:rPr>
              <a:t>Failure could effect whole system</a:t>
            </a:r>
          </a:p>
          <a:p>
            <a:pPr marL="186919" indent="-186919">
              <a:buFont typeface="Arial" panose="020B0604020202020204" pitchFamily="34" charset="0"/>
              <a:buChar char="•"/>
            </a:pPr>
            <a:r>
              <a:rPr lang="en-US" sz="1800" dirty="0">
                <a:latin typeface="+mj-lt"/>
                <a:cs typeface="Arial" pitchFamily="34" charset="0"/>
              </a:rPr>
              <a:t>Single service on server</a:t>
            </a:r>
          </a:p>
          <a:p>
            <a:pPr marL="186919" indent="-186919">
              <a:buFont typeface="Arial" panose="020B0604020202020204" pitchFamily="34" charset="0"/>
              <a:buChar char="•"/>
            </a:pPr>
            <a:r>
              <a:rPr lang="en-US" sz="1800" dirty="0">
                <a:latin typeface="+mj-lt"/>
                <a:cs typeface="Arial" pitchFamily="34" charset="0"/>
              </a:rPr>
              <a:t>Minor change could result in complete rebuild</a:t>
            </a:r>
            <a:endParaRPr lang="en-US" sz="1800" dirty="0">
              <a:latin typeface="+mj-lt"/>
            </a:endParaRPr>
          </a:p>
          <a:p>
            <a:pPr lvl="1"/>
            <a:endParaRPr lang="en-US" sz="1600" dirty="0">
              <a:latin typeface="+mj-lt"/>
            </a:endParaRPr>
          </a:p>
        </p:txBody>
      </p:sp>
      <p:pic>
        <p:nvPicPr>
          <p:cNvPr id="7" name="Picture 6" descr="https://vignette.wikia.nocookie.net/powerlisting/images/6/62/Identification-formulation-of-problem-1-638.jpg/revision/latest/scale-to-width-down/516?cb=20171105155621"/>
          <p:cNvPicPr/>
          <p:nvPr/>
        </p:nvPicPr>
        <p:blipFill>
          <a:blip r:embed="rId3">
            <a:extLst>
              <a:ext uri="{28A0092B-C50C-407E-A947-70E740481C1C}">
                <a14:useLocalDpi xmlns:a14="http://schemas.microsoft.com/office/drawing/2010/main" val="0"/>
              </a:ext>
            </a:extLst>
          </a:blip>
          <a:srcRect/>
          <a:stretch>
            <a:fillRect/>
          </a:stretch>
        </p:blipFill>
        <p:spPr bwMode="auto">
          <a:xfrm>
            <a:off x="6775395" y="1628059"/>
            <a:ext cx="2368605" cy="1546321"/>
          </a:xfrm>
          <a:prstGeom prst="rect">
            <a:avLst/>
          </a:prstGeom>
          <a:noFill/>
          <a:ln>
            <a:noFill/>
          </a:ln>
        </p:spPr>
      </p:pic>
    </p:spTree>
    <p:extLst>
      <p:ext uri="{BB962C8B-B14F-4D97-AF65-F5344CB8AC3E}">
        <p14:creationId xmlns:p14="http://schemas.microsoft.com/office/powerpoint/2010/main" val="2230703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1.3: Introduction to </a:t>
            </a:r>
            <a:r>
              <a:rPr lang="en-US" sz="2000" dirty="0"/>
              <a:t>Microservice Architecture</a:t>
            </a:r>
            <a:br>
              <a:rPr lang="en-US" sz="2000" dirty="0"/>
            </a:br>
            <a:r>
              <a:rPr lang="en-US" sz="2000" dirty="0" smtClean="0"/>
              <a:t>Microservice Architecture</a:t>
            </a:r>
            <a:endParaRPr lang="en-US" sz="2000" dirty="0"/>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
            </a:pPr>
            <a:r>
              <a:rPr lang="en-US" sz="1800" dirty="0" smtClean="0"/>
              <a:t>This is a kind of architectural style which structures an application as a set of loosely coupled , services organized around the business capabilities.</a:t>
            </a:r>
          </a:p>
          <a:p>
            <a:pPr marL="285750" indent="-285750">
              <a:buFont typeface="Wingdings" panose="05000000000000000000" pitchFamily="2" charset="2"/>
              <a:buChar char="§"/>
            </a:pPr>
            <a:r>
              <a:rPr lang="en-US" sz="1800" dirty="0" smtClean="0"/>
              <a:t>It is a improved version of Software oriented Architecture</a:t>
            </a:r>
          </a:p>
          <a:p>
            <a:pPr marL="174625" lvl="1" indent="0">
              <a:buNone/>
            </a:pPr>
            <a:endParaRPr lang="en-US" sz="1600" dirty="0"/>
          </a:p>
          <a:p>
            <a:pPr lvl="1"/>
            <a:endParaRPr lang="en-US" sz="1600" dirty="0"/>
          </a:p>
        </p:txBody>
      </p:sp>
      <p:pic>
        <p:nvPicPr>
          <p:cNvPr id="4" name="Picture 3"/>
          <p:cNvPicPr>
            <a:picLocks noChangeAspect="1"/>
          </p:cNvPicPr>
          <p:nvPr/>
        </p:nvPicPr>
        <p:blipFill>
          <a:blip r:embed="rId3"/>
          <a:stretch>
            <a:fillRect/>
          </a:stretch>
        </p:blipFill>
        <p:spPr>
          <a:xfrm>
            <a:off x="1088146" y="2765234"/>
            <a:ext cx="7009252" cy="3855903"/>
          </a:xfrm>
          <a:prstGeom prst="rect">
            <a:avLst/>
          </a:prstGeom>
        </p:spPr>
      </p:pic>
    </p:spTree>
    <p:extLst>
      <p:ext uri="{BB962C8B-B14F-4D97-AF65-F5344CB8AC3E}">
        <p14:creationId xmlns:p14="http://schemas.microsoft.com/office/powerpoint/2010/main" val="4160338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1.3: Introduction to Microservice </a:t>
            </a:r>
            <a:r>
              <a:rPr lang="en-US" sz="2000" dirty="0"/>
              <a:t>Architecture</a:t>
            </a:r>
            <a:br>
              <a:rPr lang="en-US" sz="2000" dirty="0"/>
            </a:br>
            <a:r>
              <a:rPr lang="en-US" sz="2000" dirty="0" smtClean="0"/>
              <a:t>Microservice Architecture – Big Picture</a:t>
            </a:r>
            <a:endParaRPr lang="en-US" sz="2000" dirty="0"/>
          </a:p>
        </p:txBody>
      </p:sp>
      <p:sp>
        <p:nvSpPr>
          <p:cNvPr id="3" name="Content Placeholder 2"/>
          <p:cNvSpPr>
            <a:spLocks noGrp="1"/>
          </p:cNvSpPr>
          <p:nvPr>
            <p:ph idx="1"/>
          </p:nvPr>
        </p:nvSpPr>
        <p:spPr>
          <a:xfrm>
            <a:off x="298516" y="1268416"/>
            <a:ext cx="8845484" cy="4870102"/>
          </a:xfrm>
        </p:spPr>
        <p:txBody>
          <a:bodyPr/>
          <a:lstStyle/>
          <a:p>
            <a:endParaRPr lang="en-US" dirty="0"/>
          </a:p>
          <a:p>
            <a:pPr marL="0" indent="0">
              <a:buNone/>
            </a:pPr>
            <a:r>
              <a:rPr lang="en-US" dirty="0" smtClean="0"/>
              <a:t>.</a:t>
            </a:r>
          </a:p>
          <a:p>
            <a:pPr marL="174625" lvl="1" indent="0">
              <a:buNone/>
            </a:pPr>
            <a:endParaRPr lang="en-US" dirty="0"/>
          </a:p>
          <a:p>
            <a:pPr lvl="1"/>
            <a:endParaRPr lang="en-US" dirty="0"/>
          </a:p>
        </p:txBody>
      </p:sp>
      <p:pic>
        <p:nvPicPr>
          <p:cNvPr id="4" name="Picture 3"/>
          <p:cNvPicPr>
            <a:picLocks noChangeAspect="1"/>
          </p:cNvPicPr>
          <p:nvPr/>
        </p:nvPicPr>
        <p:blipFill>
          <a:blip r:embed="rId3"/>
          <a:stretch>
            <a:fillRect/>
          </a:stretch>
        </p:blipFill>
        <p:spPr>
          <a:xfrm>
            <a:off x="793673" y="1268416"/>
            <a:ext cx="7601180" cy="5465221"/>
          </a:xfrm>
          <a:prstGeom prst="rect">
            <a:avLst/>
          </a:prstGeom>
        </p:spPr>
      </p:pic>
    </p:spTree>
    <p:extLst>
      <p:ext uri="{BB962C8B-B14F-4D97-AF65-F5344CB8AC3E}">
        <p14:creationId xmlns:p14="http://schemas.microsoft.com/office/powerpoint/2010/main" val="2240613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7A6EF941-B764-40EF-9231-FE13B9BE4A46}"/>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572C6F8-95D3-4575-A970-AD9CE113CCF3}"/>
    </a:ext>
  </a:extLst>
</a:theme>
</file>

<file path=ppt/theme/theme8.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32720BF2-BDBA-4E52-BE75-764A99B1354A}"/>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F23EB30-0194-47CE-A120-FBCBC7C6BA6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9A097C76-C505-49FC-A82A-CF34C5B429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10693</TotalTime>
  <Words>2113</Words>
  <Application>Microsoft Office PowerPoint</Application>
  <PresentationFormat>On-screen Show (4:3)</PresentationFormat>
  <Paragraphs>467</Paragraphs>
  <Slides>30</Slides>
  <Notes>30</Notes>
  <HiddenSlides>0</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30</vt:i4>
      </vt:variant>
    </vt:vector>
  </HeadingPairs>
  <TitlesOfParts>
    <vt:vector size="48" baseType="lpstr">
      <vt:lpstr>Arial</vt:lpstr>
      <vt:lpstr>Wingdings</vt:lpstr>
      <vt:lpstr>Helvetica Light</vt:lpstr>
      <vt:lpstr>Calibri</vt:lpstr>
      <vt:lpstr>ＭＳ Ｐゴシック</vt:lpstr>
      <vt:lpstr>Georgia</vt:lpstr>
      <vt:lpstr>Verdana</vt:lpstr>
      <vt:lpstr>Candara</vt:lpstr>
      <vt:lpstr>2_Corporate Presentation Template (4x3 - Normal)</vt:lpstr>
      <vt:lpstr>Capgemini 2017_Cover slides</vt:lpstr>
      <vt:lpstr>Section slides</vt:lpstr>
      <vt:lpstr>Content Layouts</vt:lpstr>
      <vt:lpstr>Content and Image Layouts</vt:lpstr>
      <vt:lpstr>1_Capgemini 2017_Cover slides</vt:lpstr>
      <vt:lpstr>1_Section slides</vt:lpstr>
      <vt:lpstr>1_Content Layouts</vt:lpstr>
      <vt:lpstr>1_Content and Image Layouts</vt:lpstr>
      <vt:lpstr>think-cell Slide</vt:lpstr>
      <vt:lpstr>Microservices Basic </vt:lpstr>
      <vt:lpstr>Lesson Objectives</vt:lpstr>
      <vt:lpstr>1.1: What is Service ? What is Service ?</vt:lpstr>
      <vt:lpstr>1.1: What is Service ? What is Service – Big picture</vt:lpstr>
      <vt:lpstr>1.2: What is Monolithic Architecture  Traditional – Monolithic Architecture</vt:lpstr>
      <vt:lpstr>1.2: What is Monolithic Architecture  Traditional – Monolithic Architecture</vt:lpstr>
      <vt:lpstr>1.2: What is Monolithic Architecture Challenges – Monolithic Architecture</vt:lpstr>
      <vt:lpstr>1.3: Introduction to Microservice Architecture Microservice Architecture</vt:lpstr>
      <vt:lpstr>1.3: Introduction to Microservice Architecture Microservice Architecture – Big Picture</vt:lpstr>
      <vt:lpstr>1.4: Emergence of Microservice Emergence Of Microservices </vt:lpstr>
      <vt:lpstr>1.4: Emergence of Microservice Emergence Of Microservices </vt:lpstr>
      <vt:lpstr>1.5: Benefits of Microservice Architecture  Benefits of Microservices </vt:lpstr>
      <vt:lpstr>1.5: Benefits of Microservice Architecture  Benefits of Microservices </vt:lpstr>
      <vt:lpstr>1.5: Benefits of Microservice Architecture Benefits of Microservices </vt:lpstr>
      <vt:lpstr>1.5: Benefits of Microservice Architecture Benefits of Microservices</vt:lpstr>
      <vt:lpstr>1.5: Benefits of Microservice Architecture Microservices Design principle </vt:lpstr>
      <vt:lpstr>1.5: Benefits of Microservice Architecture Microservices Design principle – High Cohesion </vt:lpstr>
      <vt:lpstr>1.5: Benefits of Microservice Architecture Microservices Design principle - Autonomous</vt:lpstr>
      <vt:lpstr>1.5: Benefits of Microservice Architecture Microservices Design principle  - Business Domain centric</vt:lpstr>
      <vt:lpstr>1.5: Benefits of Microservice Architecture Microservices Design principle  - Resilience</vt:lpstr>
      <vt:lpstr>1.5: Benefits of Microservice Architecture Microservices Design principle - Observable </vt:lpstr>
      <vt:lpstr>1.5: Benefits of Microservice Architecture Microservices Design principle - Automation </vt:lpstr>
      <vt:lpstr>1.6: Diff between Microservice and Monolithic Microservice Vs Monolithic</vt:lpstr>
      <vt:lpstr>1.6: Diff between Microservice and Monolithic Microservice Vs Monolithic</vt:lpstr>
      <vt:lpstr>1.6: Diff between Microservice and Monolithic Microservice Vs Monolithic</vt:lpstr>
      <vt:lpstr>1.6: Challenges in Microservices  Challenges / Drawbacks - Microservices </vt:lpstr>
      <vt:lpstr>1.3: Introduction to Microservice Architecture Microservices implementation stack </vt:lpstr>
      <vt:lpstr>Summary</vt:lpstr>
      <vt:lpstr>Review – Questions</vt:lpstr>
      <vt:lpstr>Review –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 Basics</dc:title>
  <dc:creator>iGATE</dc:creator>
  <cp:lastModifiedBy>Kavya, Totapalli</cp:lastModifiedBy>
  <cp:revision>322</cp:revision>
  <dcterms:created xsi:type="dcterms:W3CDTF">2012-05-18T02:59:15Z</dcterms:created>
  <dcterms:modified xsi:type="dcterms:W3CDTF">2018-11-26T07:12:27Z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